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75.jpg" ContentType="image/jpeg"/>
  <Override PartName="/ppt/media/image27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2" r:id="rId7"/>
    <p:sldId id="269" r:id="rId8"/>
    <p:sldId id="263" r:id="rId9"/>
    <p:sldId id="273" r:id="rId10"/>
    <p:sldId id="261" r:id="rId11"/>
    <p:sldId id="270" r:id="rId12"/>
    <p:sldId id="274" r:id="rId13"/>
    <p:sldId id="271" r:id="rId14"/>
    <p:sldId id="266" r:id="rId15"/>
    <p:sldId id="264" r:id="rId16"/>
    <p:sldId id="292" r:id="rId17"/>
    <p:sldId id="275" r:id="rId18"/>
    <p:sldId id="277" r:id="rId19"/>
    <p:sldId id="276" r:id="rId20"/>
    <p:sldId id="278" r:id="rId21"/>
    <p:sldId id="279" r:id="rId22"/>
    <p:sldId id="280" r:id="rId23"/>
    <p:sldId id="282" r:id="rId24"/>
    <p:sldId id="287" r:id="rId25"/>
    <p:sldId id="288" r:id="rId26"/>
    <p:sldId id="289" r:id="rId27"/>
    <p:sldId id="284" r:id="rId28"/>
    <p:sldId id="290" r:id="rId29"/>
    <p:sldId id="286" r:id="rId30"/>
    <p:sldId id="291" r:id="rId31"/>
    <p:sldId id="267" r:id="rId32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40" d="100"/>
          <a:sy n="40" d="100"/>
        </p:scale>
        <p:origin x="-1116" y="-3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BCDA2-BDCC-4411-A2D5-2B5D31CF3C1F}" type="datetimeFigureOut">
              <a:rPr lang="en-IN" smtClean="0"/>
              <a:t>30-07-2024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8000" cy="3857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D9EF9-A9A5-4405-971F-0B8260EA0BF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3683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3:notes"/>
          <p:cNvSpPr txBox="1">
            <a:spLocks noGrp="1"/>
          </p:cNvSpPr>
          <p:nvPr>
            <p:ph type="body" idx="1"/>
          </p:nvPr>
        </p:nvSpPr>
        <p:spPr>
          <a:xfrm>
            <a:off x="2072640" y="5374755"/>
            <a:ext cx="16580160" cy="509166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endParaRPr/>
          </a:p>
        </p:txBody>
      </p:sp>
      <p:sp>
        <p:nvSpPr>
          <p:cNvPr id="541" name="Google Shape;54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2401" y="859036"/>
            <a:ext cx="17877368" cy="4243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9394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230623" y="2323338"/>
            <a:ext cx="10136505" cy="0"/>
          </a:xfrm>
          <a:custGeom>
            <a:avLst/>
            <a:gdLst/>
            <a:ahLst/>
            <a:cxnLst/>
            <a:rect l="l" t="t" r="r" b="b"/>
            <a:pathLst>
              <a:path w="10136505">
                <a:moveTo>
                  <a:pt x="0" y="0"/>
                </a:moveTo>
                <a:lnTo>
                  <a:pt x="10136124" y="0"/>
                </a:lnTo>
              </a:path>
            </a:pathLst>
          </a:custGeom>
          <a:ln w="28955">
            <a:solidFill>
              <a:srgbClr val="6C1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17138" y="1219276"/>
            <a:ext cx="11253723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488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7386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7"/>
            <a:ext cx="8077200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96400" y="2400300"/>
            <a:ext cx="8077200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296400" y="5907884"/>
            <a:ext cx="8077200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9534545"/>
            <a:ext cx="426720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543EB-1612-42DD-939D-DB5DF2A7E474}" type="datetimeFigureOut">
              <a:rPr lang="en-US"/>
              <a:pPr>
                <a:defRPr/>
              </a:pPr>
              <a:t>7/30/2024</a:t>
            </a:fld>
            <a:endParaRPr lang="en-I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248400" y="9534545"/>
            <a:ext cx="579120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3106400" y="9534545"/>
            <a:ext cx="426720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F1147-785E-4A42-AF53-3745FE9AB54C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355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1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6"/>
          <p:cNvSpPr txBox="1">
            <a:spLocks noGrp="1"/>
          </p:cNvSpPr>
          <p:nvPr>
            <p:ph type="title"/>
          </p:nvPr>
        </p:nvSpPr>
        <p:spPr>
          <a:xfrm>
            <a:off x="914400" y="410400"/>
            <a:ext cx="16458480" cy="17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6"/>
          <p:cNvSpPr txBox="1">
            <a:spLocks noGrp="1"/>
          </p:cNvSpPr>
          <p:nvPr>
            <p:ph type="subTitle" idx="1"/>
          </p:nvPr>
        </p:nvSpPr>
        <p:spPr>
          <a:xfrm>
            <a:off x="914400" y="2406780"/>
            <a:ext cx="16458480" cy="596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519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00289" y="999490"/>
            <a:ext cx="348742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7" Type="http://schemas.openxmlformats.org/officeDocument/2006/relationships/image" Target="../media/image174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93.png"/><Relationship Id="rId18" Type="http://schemas.openxmlformats.org/officeDocument/2006/relationships/image" Target="../media/image198.png"/><Relationship Id="rId26" Type="http://schemas.openxmlformats.org/officeDocument/2006/relationships/image" Target="../media/image206.png"/><Relationship Id="rId3" Type="http://schemas.openxmlformats.org/officeDocument/2006/relationships/image" Target="../media/image183.png"/><Relationship Id="rId21" Type="http://schemas.openxmlformats.org/officeDocument/2006/relationships/image" Target="../media/image201.png"/><Relationship Id="rId34" Type="http://schemas.openxmlformats.org/officeDocument/2006/relationships/image" Target="../media/image214.png"/><Relationship Id="rId7" Type="http://schemas.openxmlformats.org/officeDocument/2006/relationships/image" Target="../media/image187.png"/><Relationship Id="rId12" Type="http://schemas.openxmlformats.org/officeDocument/2006/relationships/image" Target="../media/image192.png"/><Relationship Id="rId17" Type="http://schemas.openxmlformats.org/officeDocument/2006/relationships/image" Target="../media/image197.png"/><Relationship Id="rId25" Type="http://schemas.openxmlformats.org/officeDocument/2006/relationships/image" Target="../media/image205.png"/><Relationship Id="rId33" Type="http://schemas.openxmlformats.org/officeDocument/2006/relationships/image" Target="../media/image213.png"/><Relationship Id="rId2" Type="http://schemas.openxmlformats.org/officeDocument/2006/relationships/image" Target="../media/image182.png"/><Relationship Id="rId16" Type="http://schemas.openxmlformats.org/officeDocument/2006/relationships/image" Target="../media/image196.png"/><Relationship Id="rId20" Type="http://schemas.openxmlformats.org/officeDocument/2006/relationships/image" Target="../media/image200.png"/><Relationship Id="rId29" Type="http://schemas.openxmlformats.org/officeDocument/2006/relationships/image" Target="../media/image2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24" Type="http://schemas.openxmlformats.org/officeDocument/2006/relationships/image" Target="../media/image204.png"/><Relationship Id="rId32" Type="http://schemas.openxmlformats.org/officeDocument/2006/relationships/image" Target="../media/image212.png"/><Relationship Id="rId37" Type="http://schemas.openxmlformats.org/officeDocument/2006/relationships/image" Target="../media/image217.png"/><Relationship Id="rId5" Type="http://schemas.openxmlformats.org/officeDocument/2006/relationships/image" Target="../media/image185.png"/><Relationship Id="rId15" Type="http://schemas.openxmlformats.org/officeDocument/2006/relationships/image" Target="../media/image195.png"/><Relationship Id="rId23" Type="http://schemas.openxmlformats.org/officeDocument/2006/relationships/image" Target="../media/image203.png"/><Relationship Id="rId28" Type="http://schemas.openxmlformats.org/officeDocument/2006/relationships/image" Target="../media/image208.png"/><Relationship Id="rId36" Type="http://schemas.openxmlformats.org/officeDocument/2006/relationships/image" Target="../media/image216.jpg"/><Relationship Id="rId10" Type="http://schemas.openxmlformats.org/officeDocument/2006/relationships/image" Target="../media/image190.png"/><Relationship Id="rId19" Type="http://schemas.openxmlformats.org/officeDocument/2006/relationships/image" Target="../media/image199.png"/><Relationship Id="rId31" Type="http://schemas.openxmlformats.org/officeDocument/2006/relationships/image" Target="../media/image211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Relationship Id="rId14" Type="http://schemas.openxmlformats.org/officeDocument/2006/relationships/image" Target="../media/image194.png"/><Relationship Id="rId22" Type="http://schemas.openxmlformats.org/officeDocument/2006/relationships/image" Target="../media/image202.png"/><Relationship Id="rId27" Type="http://schemas.openxmlformats.org/officeDocument/2006/relationships/image" Target="../media/image207.png"/><Relationship Id="rId30" Type="http://schemas.openxmlformats.org/officeDocument/2006/relationships/image" Target="../media/image210.png"/><Relationship Id="rId35" Type="http://schemas.openxmlformats.org/officeDocument/2006/relationships/image" Target="../media/image2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13" Type="http://schemas.openxmlformats.org/officeDocument/2006/relationships/image" Target="../media/image229.png"/><Relationship Id="rId18" Type="http://schemas.openxmlformats.org/officeDocument/2006/relationships/image" Target="../media/image234.png"/><Relationship Id="rId3" Type="http://schemas.openxmlformats.org/officeDocument/2006/relationships/image" Target="../media/image219.png"/><Relationship Id="rId21" Type="http://schemas.openxmlformats.org/officeDocument/2006/relationships/image" Target="../media/image237.png"/><Relationship Id="rId7" Type="http://schemas.openxmlformats.org/officeDocument/2006/relationships/image" Target="../media/image223.png"/><Relationship Id="rId12" Type="http://schemas.openxmlformats.org/officeDocument/2006/relationships/image" Target="../media/image228.png"/><Relationship Id="rId17" Type="http://schemas.openxmlformats.org/officeDocument/2006/relationships/image" Target="../media/image233.png"/><Relationship Id="rId2" Type="http://schemas.openxmlformats.org/officeDocument/2006/relationships/image" Target="../media/image218.png"/><Relationship Id="rId16" Type="http://schemas.openxmlformats.org/officeDocument/2006/relationships/image" Target="../media/image232.png"/><Relationship Id="rId20" Type="http://schemas.openxmlformats.org/officeDocument/2006/relationships/image" Target="../media/image2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2.png"/><Relationship Id="rId11" Type="http://schemas.openxmlformats.org/officeDocument/2006/relationships/image" Target="../media/image227.png"/><Relationship Id="rId5" Type="http://schemas.openxmlformats.org/officeDocument/2006/relationships/image" Target="../media/image221.png"/><Relationship Id="rId15" Type="http://schemas.openxmlformats.org/officeDocument/2006/relationships/image" Target="../media/image231.png"/><Relationship Id="rId10" Type="http://schemas.openxmlformats.org/officeDocument/2006/relationships/image" Target="../media/image226.png"/><Relationship Id="rId19" Type="http://schemas.openxmlformats.org/officeDocument/2006/relationships/image" Target="../media/image235.png"/><Relationship Id="rId4" Type="http://schemas.openxmlformats.org/officeDocument/2006/relationships/image" Target="../media/image220.png"/><Relationship Id="rId9" Type="http://schemas.openxmlformats.org/officeDocument/2006/relationships/image" Target="../media/image225.png"/><Relationship Id="rId14" Type="http://schemas.openxmlformats.org/officeDocument/2006/relationships/image" Target="../media/image2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g"/><Relationship Id="rId7" Type="http://schemas.openxmlformats.org/officeDocument/2006/relationships/image" Target="../media/image27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jpeg"/><Relationship Id="rId5" Type="http://schemas.openxmlformats.org/officeDocument/2006/relationships/image" Target="../media/image277.jpeg"/><Relationship Id="rId4" Type="http://schemas.openxmlformats.org/officeDocument/2006/relationships/image" Target="../media/image27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9" Type="http://schemas.openxmlformats.org/officeDocument/2006/relationships/image" Target="../media/image88.png"/><Relationship Id="rId21" Type="http://schemas.openxmlformats.org/officeDocument/2006/relationships/image" Target="../media/image70.png"/><Relationship Id="rId34" Type="http://schemas.openxmlformats.org/officeDocument/2006/relationships/image" Target="../media/image83.png"/><Relationship Id="rId42" Type="http://schemas.openxmlformats.org/officeDocument/2006/relationships/image" Target="../media/image91.png"/><Relationship Id="rId47" Type="http://schemas.openxmlformats.org/officeDocument/2006/relationships/image" Target="../media/image96.png"/><Relationship Id="rId50" Type="http://schemas.openxmlformats.org/officeDocument/2006/relationships/image" Target="../media/image99.png"/><Relationship Id="rId55" Type="http://schemas.openxmlformats.org/officeDocument/2006/relationships/image" Target="../media/image104.png"/><Relationship Id="rId63" Type="http://schemas.openxmlformats.org/officeDocument/2006/relationships/image" Target="../media/image112.png"/><Relationship Id="rId68" Type="http://schemas.openxmlformats.org/officeDocument/2006/relationships/image" Target="../media/image117.jp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32" Type="http://schemas.openxmlformats.org/officeDocument/2006/relationships/image" Target="../media/image81.png"/><Relationship Id="rId37" Type="http://schemas.openxmlformats.org/officeDocument/2006/relationships/image" Target="../media/image86.png"/><Relationship Id="rId40" Type="http://schemas.openxmlformats.org/officeDocument/2006/relationships/image" Target="../media/image89.png"/><Relationship Id="rId45" Type="http://schemas.openxmlformats.org/officeDocument/2006/relationships/image" Target="../media/image94.png"/><Relationship Id="rId53" Type="http://schemas.openxmlformats.org/officeDocument/2006/relationships/image" Target="../media/image102.png"/><Relationship Id="rId58" Type="http://schemas.openxmlformats.org/officeDocument/2006/relationships/image" Target="../media/image107.png"/><Relationship Id="rId66" Type="http://schemas.openxmlformats.org/officeDocument/2006/relationships/image" Target="../media/image115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36" Type="http://schemas.openxmlformats.org/officeDocument/2006/relationships/image" Target="../media/image85.png"/><Relationship Id="rId49" Type="http://schemas.openxmlformats.org/officeDocument/2006/relationships/image" Target="../media/image98.png"/><Relationship Id="rId57" Type="http://schemas.openxmlformats.org/officeDocument/2006/relationships/image" Target="../media/image106.png"/><Relationship Id="rId61" Type="http://schemas.openxmlformats.org/officeDocument/2006/relationships/image" Target="../media/image110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31" Type="http://schemas.openxmlformats.org/officeDocument/2006/relationships/image" Target="../media/image80.png"/><Relationship Id="rId44" Type="http://schemas.openxmlformats.org/officeDocument/2006/relationships/image" Target="../media/image93.png"/><Relationship Id="rId52" Type="http://schemas.openxmlformats.org/officeDocument/2006/relationships/image" Target="../media/image101.png"/><Relationship Id="rId60" Type="http://schemas.openxmlformats.org/officeDocument/2006/relationships/image" Target="../media/image109.png"/><Relationship Id="rId65" Type="http://schemas.openxmlformats.org/officeDocument/2006/relationships/image" Target="../media/image11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Relationship Id="rId35" Type="http://schemas.openxmlformats.org/officeDocument/2006/relationships/image" Target="../media/image84.png"/><Relationship Id="rId43" Type="http://schemas.openxmlformats.org/officeDocument/2006/relationships/image" Target="../media/image92.png"/><Relationship Id="rId48" Type="http://schemas.openxmlformats.org/officeDocument/2006/relationships/image" Target="../media/image97.png"/><Relationship Id="rId56" Type="http://schemas.openxmlformats.org/officeDocument/2006/relationships/image" Target="../media/image105.png"/><Relationship Id="rId64" Type="http://schemas.openxmlformats.org/officeDocument/2006/relationships/image" Target="../media/image113.png"/><Relationship Id="rId69" Type="http://schemas.openxmlformats.org/officeDocument/2006/relationships/image" Target="../media/image118.jpg"/><Relationship Id="rId8" Type="http://schemas.openxmlformats.org/officeDocument/2006/relationships/image" Target="../media/image57.png"/><Relationship Id="rId51" Type="http://schemas.openxmlformats.org/officeDocument/2006/relationships/image" Target="../media/image100.png"/><Relationship Id="rId3" Type="http://schemas.openxmlformats.org/officeDocument/2006/relationships/image" Target="../media/image52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33" Type="http://schemas.openxmlformats.org/officeDocument/2006/relationships/image" Target="../media/image82.png"/><Relationship Id="rId38" Type="http://schemas.openxmlformats.org/officeDocument/2006/relationships/image" Target="../media/image87.png"/><Relationship Id="rId46" Type="http://schemas.openxmlformats.org/officeDocument/2006/relationships/image" Target="../media/image95.png"/><Relationship Id="rId59" Type="http://schemas.openxmlformats.org/officeDocument/2006/relationships/image" Target="../media/image108.png"/><Relationship Id="rId67" Type="http://schemas.openxmlformats.org/officeDocument/2006/relationships/image" Target="../media/image116.png"/><Relationship Id="rId20" Type="http://schemas.openxmlformats.org/officeDocument/2006/relationships/image" Target="../media/image69.png"/><Relationship Id="rId41" Type="http://schemas.openxmlformats.org/officeDocument/2006/relationships/image" Target="../media/image90.png"/><Relationship Id="rId54" Type="http://schemas.openxmlformats.org/officeDocument/2006/relationships/image" Target="../media/image103.png"/><Relationship Id="rId62" Type="http://schemas.openxmlformats.org/officeDocument/2006/relationships/image" Target="../media/image111.png"/><Relationship Id="rId70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0.e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2.png"/><Relationship Id="rId18" Type="http://schemas.openxmlformats.org/officeDocument/2006/relationships/image" Target="../media/image136.png"/><Relationship Id="rId26" Type="http://schemas.openxmlformats.org/officeDocument/2006/relationships/image" Target="../media/image143.png"/><Relationship Id="rId39" Type="http://schemas.openxmlformats.org/officeDocument/2006/relationships/image" Target="../media/image156.png"/><Relationship Id="rId21" Type="http://schemas.openxmlformats.org/officeDocument/2006/relationships/image" Target="../media/image139.png"/><Relationship Id="rId34" Type="http://schemas.openxmlformats.org/officeDocument/2006/relationships/image" Target="../media/image151.png"/><Relationship Id="rId42" Type="http://schemas.openxmlformats.org/officeDocument/2006/relationships/image" Target="../media/image159.png"/><Relationship Id="rId47" Type="http://schemas.openxmlformats.org/officeDocument/2006/relationships/image" Target="../media/image162.png"/><Relationship Id="rId50" Type="http://schemas.openxmlformats.org/officeDocument/2006/relationships/image" Target="../media/image164.png"/><Relationship Id="rId55" Type="http://schemas.openxmlformats.org/officeDocument/2006/relationships/image" Target="../media/image119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5.png"/><Relationship Id="rId25" Type="http://schemas.openxmlformats.org/officeDocument/2006/relationships/image" Target="../media/image103.png"/><Relationship Id="rId33" Type="http://schemas.openxmlformats.org/officeDocument/2006/relationships/image" Target="../media/image150.png"/><Relationship Id="rId38" Type="http://schemas.openxmlformats.org/officeDocument/2006/relationships/image" Target="../media/image155.png"/><Relationship Id="rId46" Type="http://schemas.openxmlformats.org/officeDocument/2006/relationships/image" Target="../media/image101.png"/><Relationship Id="rId2" Type="http://schemas.openxmlformats.org/officeDocument/2006/relationships/image" Target="../media/image121.png"/><Relationship Id="rId16" Type="http://schemas.openxmlformats.org/officeDocument/2006/relationships/image" Target="../media/image69.png"/><Relationship Id="rId20" Type="http://schemas.openxmlformats.org/officeDocument/2006/relationships/image" Target="../media/image138.png"/><Relationship Id="rId29" Type="http://schemas.openxmlformats.org/officeDocument/2006/relationships/image" Target="../media/image146.png"/><Relationship Id="rId41" Type="http://schemas.openxmlformats.org/officeDocument/2006/relationships/image" Target="../media/image158.png"/><Relationship Id="rId54" Type="http://schemas.openxmlformats.org/officeDocument/2006/relationships/image" Target="../media/image16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24" Type="http://schemas.openxmlformats.org/officeDocument/2006/relationships/image" Target="../media/image142.png"/><Relationship Id="rId32" Type="http://schemas.openxmlformats.org/officeDocument/2006/relationships/image" Target="../media/image149.png"/><Relationship Id="rId37" Type="http://schemas.openxmlformats.org/officeDocument/2006/relationships/image" Target="../media/image154.png"/><Relationship Id="rId40" Type="http://schemas.openxmlformats.org/officeDocument/2006/relationships/image" Target="../media/image157.png"/><Relationship Id="rId45" Type="http://schemas.openxmlformats.org/officeDocument/2006/relationships/image" Target="../media/image161.png"/><Relationship Id="rId53" Type="http://schemas.openxmlformats.org/officeDocument/2006/relationships/image" Target="../media/image112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23" Type="http://schemas.openxmlformats.org/officeDocument/2006/relationships/image" Target="../media/image141.png"/><Relationship Id="rId28" Type="http://schemas.openxmlformats.org/officeDocument/2006/relationships/image" Target="../media/image145.png"/><Relationship Id="rId36" Type="http://schemas.openxmlformats.org/officeDocument/2006/relationships/image" Target="../media/image153.png"/><Relationship Id="rId49" Type="http://schemas.openxmlformats.org/officeDocument/2006/relationships/image" Target="../media/image73.png"/><Relationship Id="rId10" Type="http://schemas.openxmlformats.org/officeDocument/2006/relationships/image" Target="../media/image129.png"/><Relationship Id="rId19" Type="http://schemas.openxmlformats.org/officeDocument/2006/relationships/image" Target="../media/image137.png"/><Relationship Id="rId31" Type="http://schemas.openxmlformats.org/officeDocument/2006/relationships/image" Target="../media/image148.png"/><Relationship Id="rId44" Type="http://schemas.openxmlformats.org/officeDocument/2006/relationships/image" Target="../media/image104.png"/><Relationship Id="rId52" Type="http://schemas.openxmlformats.org/officeDocument/2006/relationships/image" Target="../media/image165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Relationship Id="rId22" Type="http://schemas.openxmlformats.org/officeDocument/2006/relationships/image" Target="../media/image140.png"/><Relationship Id="rId27" Type="http://schemas.openxmlformats.org/officeDocument/2006/relationships/image" Target="../media/image144.png"/><Relationship Id="rId30" Type="http://schemas.openxmlformats.org/officeDocument/2006/relationships/image" Target="../media/image147.png"/><Relationship Id="rId35" Type="http://schemas.openxmlformats.org/officeDocument/2006/relationships/image" Target="../media/image152.png"/><Relationship Id="rId43" Type="http://schemas.openxmlformats.org/officeDocument/2006/relationships/image" Target="../media/image160.png"/><Relationship Id="rId48" Type="http://schemas.openxmlformats.org/officeDocument/2006/relationships/image" Target="../media/image163.png"/><Relationship Id="rId8" Type="http://schemas.openxmlformats.org/officeDocument/2006/relationships/image" Target="../media/image127.png"/><Relationship Id="rId51" Type="http://schemas.openxmlformats.org/officeDocument/2006/relationships/image" Target="../media/image71.png"/><Relationship Id="rId3" Type="http://schemas.openxmlformats.org/officeDocument/2006/relationships/image" Target="../media/image1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-295" dirty="0"/>
              <a:t>Rest</a:t>
            </a:r>
            <a:r>
              <a:rPr spc="-340" dirty="0"/>
              <a:t>o</a:t>
            </a:r>
            <a:r>
              <a:rPr spc="-130" dirty="0"/>
              <a:t>ring</a:t>
            </a:r>
            <a:r>
              <a:rPr spc="-320" dirty="0"/>
              <a:t> </a:t>
            </a:r>
            <a:r>
              <a:rPr spc="-85" dirty="0"/>
              <a:t>and</a:t>
            </a:r>
            <a:r>
              <a:rPr spc="-345" dirty="0"/>
              <a:t> </a:t>
            </a:r>
            <a:r>
              <a:rPr spc="-140" dirty="0"/>
              <a:t>Pr</a:t>
            </a:r>
            <a:r>
              <a:rPr spc="-180" dirty="0"/>
              <a:t>o</a:t>
            </a:r>
            <a:r>
              <a:rPr spc="-280" dirty="0"/>
              <a:t>tecti</a:t>
            </a:r>
            <a:r>
              <a:rPr spc="-409" dirty="0"/>
              <a:t>n</a:t>
            </a:r>
            <a:r>
              <a:rPr spc="-80" dirty="0"/>
              <a:t>g</a:t>
            </a:r>
            <a:r>
              <a:rPr spc="-285" dirty="0"/>
              <a:t> </a:t>
            </a:r>
            <a:r>
              <a:rPr spc="-160" dirty="0" smtClean="0"/>
              <a:t>Com</a:t>
            </a:r>
            <a:r>
              <a:rPr spc="-220" dirty="0" smtClean="0"/>
              <a:t>m</a:t>
            </a:r>
            <a:r>
              <a:rPr spc="-285" dirty="0" smtClean="0"/>
              <a:t>ons</a:t>
            </a:r>
            <a:r>
              <a:rPr lang="en-US" spc="-285" dirty="0" smtClean="0"/>
              <a:t> </a:t>
            </a:r>
            <a:endParaRPr spc="-285" dirty="0"/>
          </a:p>
        </p:txBody>
      </p:sp>
      <p:sp>
        <p:nvSpPr>
          <p:cNvPr id="3" name="object 3"/>
          <p:cNvSpPr txBox="1"/>
          <p:nvPr/>
        </p:nvSpPr>
        <p:spPr>
          <a:xfrm>
            <a:off x="5904103" y="2760091"/>
            <a:ext cx="64814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b="1" dirty="0" smtClean="0">
                <a:solidFill>
                  <a:schemeClr val="bg1"/>
                </a:solidFill>
                <a:latin typeface="Verdana"/>
                <a:cs typeface="Verdana"/>
              </a:rPr>
              <a:t>Through MGNREGA </a:t>
            </a:r>
            <a:endParaRPr sz="44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230623" y="294131"/>
            <a:ext cx="13782040" cy="2121535"/>
            <a:chOff x="4230623" y="294131"/>
            <a:chExt cx="13782040" cy="2121535"/>
          </a:xfrm>
        </p:grpSpPr>
        <p:sp>
          <p:nvSpPr>
            <p:cNvPr id="5" name="object 5"/>
            <p:cNvSpPr/>
            <p:nvPr/>
          </p:nvSpPr>
          <p:spPr>
            <a:xfrm>
              <a:off x="4259579" y="2366771"/>
              <a:ext cx="10078720" cy="20320"/>
            </a:xfrm>
            <a:custGeom>
              <a:avLst/>
              <a:gdLst/>
              <a:ahLst/>
              <a:cxnLst/>
              <a:rect l="l" t="t" r="r" b="b"/>
              <a:pathLst>
                <a:path w="10078719" h="20319">
                  <a:moveTo>
                    <a:pt x="0" y="0"/>
                  </a:moveTo>
                  <a:lnTo>
                    <a:pt x="10078212" y="19811"/>
                  </a:lnTo>
                </a:path>
              </a:pathLst>
            </a:custGeom>
            <a:ln w="579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95547" y="294131"/>
              <a:ext cx="1816607" cy="1097279"/>
            </a:xfrm>
            <a:prstGeom prst="rect">
              <a:avLst/>
            </a:prstGeom>
          </p:spPr>
        </p:pic>
      </p:grpSp>
      <p:sp>
        <p:nvSpPr>
          <p:cNvPr id="7" name="object 3"/>
          <p:cNvSpPr txBox="1"/>
          <p:nvPr/>
        </p:nvSpPr>
        <p:spPr>
          <a:xfrm>
            <a:off x="5410200" y="4871401"/>
            <a:ext cx="64814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105" dirty="0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sz="4400" b="1" spc="-3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400" b="1" spc="-135" dirty="0">
                <a:solidFill>
                  <a:srgbClr val="FFFFFF"/>
                </a:solidFill>
                <a:latin typeface="Verdana"/>
                <a:cs typeface="Verdana"/>
              </a:rPr>
              <a:t>Nature</a:t>
            </a:r>
            <a:r>
              <a:rPr sz="4400" b="1" spc="-3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400" b="1" spc="-75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4400" b="1" spc="-3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400" b="1" spc="-31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4400" b="1" spc="-185" dirty="0">
                <a:solidFill>
                  <a:srgbClr val="FFFFFF"/>
                </a:solidFill>
                <a:latin typeface="Verdana"/>
                <a:cs typeface="Verdana"/>
              </a:rPr>
              <a:t>eople</a:t>
            </a:r>
            <a:endParaRPr sz="4400" dirty="0">
              <a:latin typeface="Verdana"/>
              <a:cs typeface="Verdana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8429422" y="8267700"/>
            <a:ext cx="9586743" cy="17004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dirty="0" smtClean="0">
                <a:solidFill>
                  <a:schemeClr val="bg1"/>
                </a:solidFill>
                <a:latin typeface="Verdana"/>
                <a:cs typeface="Verdana"/>
              </a:rPr>
              <a:t>Bandana </a:t>
            </a:r>
            <a:r>
              <a:rPr lang="en-US" sz="3600" dirty="0" err="1" smtClean="0">
                <a:solidFill>
                  <a:schemeClr val="bg1"/>
                </a:solidFill>
                <a:latin typeface="Verdana"/>
                <a:cs typeface="Verdana"/>
              </a:rPr>
              <a:t>Sambyal</a:t>
            </a:r>
            <a:endParaRPr lang="en-US" sz="36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dirty="0" smtClean="0">
                <a:solidFill>
                  <a:schemeClr val="bg1"/>
                </a:solidFill>
                <a:latin typeface="Verdana"/>
                <a:cs typeface="Verdana"/>
              </a:rPr>
              <a:t>Foundation </a:t>
            </a:r>
            <a:r>
              <a:rPr lang="en-US" sz="3600" dirty="0" smtClean="0">
                <a:solidFill>
                  <a:schemeClr val="bg1"/>
                </a:solidFill>
                <a:latin typeface="Verdana"/>
                <a:cs typeface="Verdana"/>
              </a:rPr>
              <a:t>For Ecological Security (FES</a:t>
            </a:r>
            <a:r>
              <a:rPr lang="en-US" sz="3600" dirty="0" smtClean="0">
                <a:solidFill>
                  <a:schemeClr val="bg1"/>
                </a:solidFill>
                <a:latin typeface="Verdana"/>
                <a:cs typeface="Verdana"/>
              </a:rPr>
              <a:t>)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3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398691"/>
              </p:ext>
            </p:extLst>
          </p:nvPr>
        </p:nvGraphicFramePr>
        <p:xfrm>
          <a:off x="10632536" y="1562100"/>
          <a:ext cx="6710996" cy="41819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5383"/>
                <a:gridCol w="1681871"/>
                <a:gridCol w="1681871"/>
                <a:gridCol w="1681871"/>
              </a:tblGrid>
              <a:tr h="1033272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  <a:p>
                      <a:pPr marL="241300">
                        <a:lnSpc>
                          <a:spcPct val="100000"/>
                        </a:lnSpc>
                      </a:pPr>
                      <a:r>
                        <a:rPr sz="2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Change</a:t>
                      </a:r>
                      <a:r>
                        <a:rPr sz="25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25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Green</a:t>
                      </a:r>
                      <a:r>
                        <a:rPr sz="25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(Grasses</a:t>
                      </a:r>
                      <a:r>
                        <a:rPr sz="25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2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herbs)</a:t>
                      </a:r>
                      <a:r>
                        <a:rPr sz="25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biomass</a:t>
                      </a:r>
                      <a:r>
                        <a:rPr sz="25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(tones/ha.)</a:t>
                      </a:r>
                      <a:endParaRPr sz="2500" dirty="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6224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681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500" spc="-10" dirty="0">
                          <a:latin typeface="Calibri"/>
                          <a:cs typeface="Calibri"/>
                        </a:rPr>
                        <a:t>Village</a:t>
                      </a:r>
                      <a:endParaRPr sz="250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500" spc="-15" dirty="0">
                          <a:latin typeface="Calibri"/>
                          <a:cs typeface="Calibri"/>
                        </a:rPr>
                        <a:t>2013-14</a:t>
                      </a:r>
                      <a:endParaRPr sz="250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500" spc="-15" dirty="0">
                          <a:latin typeface="Calibri"/>
                          <a:cs typeface="Calibri"/>
                        </a:rPr>
                        <a:t>2019-20</a:t>
                      </a:r>
                      <a:endParaRPr sz="250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500" spc="-15" dirty="0">
                          <a:latin typeface="Calibri"/>
                          <a:cs typeface="Calibri"/>
                        </a:rPr>
                        <a:t>2021-22</a:t>
                      </a:r>
                      <a:endParaRPr sz="250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568197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Gandheri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155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3000" dirty="0">
                          <a:latin typeface="Calibri"/>
                          <a:cs typeface="Calibri"/>
                        </a:rPr>
                        <a:t>0.25</a:t>
                      </a: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3000" dirty="0">
                          <a:latin typeface="Calibri"/>
                          <a:cs typeface="Calibri"/>
                        </a:rPr>
                        <a:t>2.82</a:t>
                      </a:r>
                      <a:endParaRPr sz="30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3000" dirty="0">
                          <a:latin typeface="Calibri"/>
                          <a:cs typeface="Calibri"/>
                        </a:rPr>
                        <a:t>3.85</a:t>
                      </a:r>
                      <a:endParaRPr sz="30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5681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Pandheri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3000" dirty="0">
                          <a:latin typeface="Calibri"/>
                          <a:cs typeface="Calibri"/>
                        </a:rPr>
                        <a:t>0.9</a:t>
                      </a:r>
                      <a:endParaRPr sz="30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3000" dirty="0">
                          <a:latin typeface="Calibri"/>
                          <a:cs typeface="Calibri"/>
                        </a:rPr>
                        <a:t>2.66</a:t>
                      </a:r>
                      <a:endParaRPr sz="30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3000" dirty="0">
                          <a:latin typeface="Calibri"/>
                          <a:cs typeface="Calibri"/>
                        </a:rPr>
                        <a:t>4.3</a:t>
                      </a:r>
                      <a:endParaRPr sz="30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8265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Goga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ka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kheda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3000" dirty="0">
                          <a:latin typeface="Calibri"/>
                          <a:cs typeface="Calibri"/>
                        </a:rPr>
                        <a:t>0.82</a:t>
                      </a:r>
                      <a:endParaRPr sz="3000">
                        <a:latin typeface="Calibri"/>
                        <a:cs typeface="Calibri"/>
                      </a:endParaRPr>
                    </a:p>
                  </a:txBody>
                  <a:tcPr marL="0" marR="0" marT="160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3000" dirty="0">
                          <a:latin typeface="Calibri"/>
                          <a:cs typeface="Calibri"/>
                        </a:rPr>
                        <a:t>3.55</a:t>
                      </a:r>
                      <a:endParaRPr sz="3000">
                        <a:latin typeface="Calibri"/>
                        <a:cs typeface="Calibri"/>
                      </a:endParaRPr>
                    </a:p>
                  </a:txBody>
                  <a:tcPr marL="0" marR="0" marT="160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3000" dirty="0">
                          <a:latin typeface="Calibri"/>
                          <a:cs typeface="Calibri"/>
                        </a:rPr>
                        <a:t>4.85</a:t>
                      </a:r>
                      <a:endParaRPr sz="3000">
                        <a:latin typeface="Calibri"/>
                        <a:cs typeface="Calibri"/>
                      </a:endParaRPr>
                    </a:p>
                  </a:txBody>
                  <a:tcPr marL="0" marR="0" marT="160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5681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Hastinapur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3000" dirty="0">
                          <a:latin typeface="Calibri"/>
                          <a:cs typeface="Calibri"/>
                        </a:rPr>
                        <a:t>0.65</a:t>
                      </a:r>
                      <a:endParaRPr sz="30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3000" dirty="0">
                          <a:latin typeface="Calibri"/>
                          <a:cs typeface="Calibri"/>
                        </a:rPr>
                        <a:t>3.22</a:t>
                      </a:r>
                      <a:endParaRPr sz="30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3000" dirty="0">
                          <a:latin typeface="Calibri"/>
                          <a:cs typeface="Calibri"/>
                        </a:rPr>
                        <a:t>3.4</a:t>
                      </a: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11193716" y="7252649"/>
            <a:ext cx="4193540" cy="2306955"/>
            <a:chOff x="11193716" y="7252649"/>
            <a:chExt cx="4193540" cy="23069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25771" y="7252649"/>
              <a:ext cx="4161323" cy="23066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195304" y="7376160"/>
              <a:ext cx="38100" cy="2178050"/>
            </a:xfrm>
            <a:custGeom>
              <a:avLst/>
              <a:gdLst/>
              <a:ahLst/>
              <a:cxnLst/>
              <a:rect l="l" t="t" r="r" b="b"/>
              <a:pathLst>
                <a:path w="38100" h="2178050">
                  <a:moveTo>
                    <a:pt x="38100" y="2177796"/>
                  </a:moveTo>
                  <a:lnTo>
                    <a:pt x="0" y="2177796"/>
                  </a:lnTo>
                </a:path>
                <a:path w="38100" h="2178050">
                  <a:moveTo>
                    <a:pt x="38100" y="1959864"/>
                  </a:moveTo>
                  <a:lnTo>
                    <a:pt x="0" y="1959864"/>
                  </a:lnTo>
                </a:path>
                <a:path w="38100" h="2178050">
                  <a:moveTo>
                    <a:pt x="38100" y="1741932"/>
                  </a:moveTo>
                  <a:lnTo>
                    <a:pt x="0" y="1741932"/>
                  </a:lnTo>
                </a:path>
                <a:path w="38100" h="2178050">
                  <a:moveTo>
                    <a:pt x="38100" y="1524000"/>
                  </a:moveTo>
                  <a:lnTo>
                    <a:pt x="0" y="1524000"/>
                  </a:lnTo>
                </a:path>
                <a:path w="38100" h="2178050">
                  <a:moveTo>
                    <a:pt x="38100" y="1306068"/>
                  </a:moveTo>
                  <a:lnTo>
                    <a:pt x="0" y="1306068"/>
                  </a:lnTo>
                </a:path>
                <a:path w="38100" h="2178050">
                  <a:moveTo>
                    <a:pt x="38100" y="1088136"/>
                  </a:moveTo>
                  <a:lnTo>
                    <a:pt x="0" y="1088136"/>
                  </a:lnTo>
                </a:path>
                <a:path w="38100" h="2178050">
                  <a:moveTo>
                    <a:pt x="38100" y="870204"/>
                  </a:moveTo>
                  <a:lnTo>
                    <a:pt x="0" y="870204"/>
                  </a:lnTo>
                </a:path>
                <a:path w="38100" h="2178050">
                  <a:moveTo>
                    <a:pt x="38100" y="653796"/>
                  </a:moveTo>
                  <a:lnTo>
                    <a:pt x="0" y="653796"/>
                  </a:lnTo>
                </a:path>
                <a:path w="38100" h="2178050">
                  <a:moveTo>
                    <a:pt x="38100" y="435864"/>
                  </a:moveTo>
                  <a:lnTo>
                    <a:pt x="0" y="435864"/>
                  </a:lnTo>
                </a:path>
                <a:path w="38100" h="2178050">
                  <a:moveTo>
                    <a:pt x="38100" y="217932"/>
                  </a:moveTo>
                  <a:lnTo>
                    <a:pt x="0" y="217932"/>
                  </a:lnTo>
                </a:path>
                <a:path w="38100" h="2178050">
                  <a:moveTo>
                    <a:pt x="381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3B3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982832" y="7214768"/>
            <a:ext cx="154305" cy="242252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615"/>
              </a:spcBef>
            </a:pPr>
            <a:r>
              <a:rPr sz="1000" spc="-10" dirty="0">
                <a:latin typeface="Arial MT"/>
                <a:cs typeface="Arial MT"/>
              </a:rPr>
              <a:t>10</a:t>
            </a:r>
            <a:endParaRPr sz="10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515"/>
              </a:spcBef>
            </a:pPr>
            <a:r>
              <a:rPr sz="1000" spc="-5" dirty="0">
                <a:latin typeface="Arial MT"/>
                <a:cs typeface="Arial MT"/>
              </a:rPr>
              <a:t>9</a:t>
            </a:r>
            <a:endParaRPr sz="10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515"/>
              </a:spcBef>
            </a:pPr>
            <a:r>
              <a:rPr sz="1000" spc="-5" dirty="0">
                <a:latin typeface="Arial MT"/>
                <a:cs typeface="Arial MT"/>
              </a:rPr>
              <a:t>8</a:t>
            </a:r>
            <a:endParaRPr sz="10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520"/>
              </a:spcBef>
            </a:pPr>
            <a:r>
              <a:rPr sz="1000" spc="-5" dirty="0">
                <a:latin typeface="Arial MT"/>
                <a:cs typeface="Arial MT"/>
              </a:rPr>
              <a:t>7</a:t>
            </a:r>
            <a:endParaRPr sz="10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509"/>
              </a:spcBef>
            </a:pPr>
            <a:r>
              <a:rPr sz="1000" spc="-5" dirty="0">
                <a:latin typeface="Arial MT"/>
                <a:cs typeface="Arial MT"/>
              </a:rPr>
              <a:t>6</a:t>
            </a:r>
            <a:endParaRPr sz="10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515"/>
              </a:spcBef>
            </a:pPr>
            <a:r>
              <a:rPr sz="1000" spc="-5" dirty="0">
                <a:latin typeface="Arial MT"/>
                <a:cs typeface="Arial MT"/>
              </a:rPr>
              <a:t>5</a:t>
            </a:r>
            <a:endParaRPr sz="10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520"/>
              </a:spcBef>
            </a:pPr>
            <a:r>
              <a:rPr sz="1000" spc="-5" dirty="0">
                <a:latin typeface="Arial MT"/>
                <a:cs typeface="Arial MT"/>
              </a:rPr>
              <a:t>4</a:t>
            </a:r>
            <a:endParaRPr sz="10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515"/>
              </a:spcBef>
            </a:pPr>
            <a:r>
              <a:rPr sz="1000" spc="-5" dirty="0">
                <a:latin typeface="Arial MT"/>
                <a:cs typeface="Arial MT"/>
              </a:rPr>
              <a:t>3</a:t>
            </a:r>
            <a:endParaRPr sz="10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515"/>
              </a:spcBef>
            </a:pPr>
            <a:r>
              <a:rPr sz="1000" spc="-5" dirty="0">
                <a:latin typeface="Arial MT"/>
                <a:cs typeface="Arial MT"/>
              </a:rPr>
              <a:t>2</a:t>
            </a:r>
            <a:endParaRPr sz="10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515"/>
              </a:spcBef>
            </a:pPr>
            <a:r>
              <a:rPr sz="1000" spc="-5" dirty="0">
                <a:latin typeface="Arial MT"/>
                <a:cs typeface="Arial MT"/>
              </a:rPr>
              <a:t>1</a:t>
            </a:r>
            <a:endParaRPr sz="10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  <a:spcBef>
                <a:spcPts val="520"/>
              </a:spcBef>
            </a:pPr>
            <a:r>
              <a:rPr sz="1000" spc="-5" dirty="0">
                <a:latin typeface="Arial MT"/>
                <a:cs typeface="Arial MT"/>
              </a:rPr>
              <a:t>0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233404" y="9555480"/>
            <a:ext cx="3891279" cy="38100"/>
          </a:xfrm>
          <a:custGeom>
            <a:avLst/>
            <a:gdLst/>
            <a:ahLst/>
            <a:cxnLst/>
            <a:rect l="l" t="t" r="r" b="b"/>
            <a:pathLst>
              <a:path w="3891280" h="38100">
                <a:moveTo>
                  <a:pt x="0" y="0"/>
                </a:moveTo>
                <a:lnTo>
                  <a:pt x="0" y="38100"/>
                </a:lnTo>
              </a:path>
              <a:path w="3891280" h="38100">
                <a:moveTo>
                  <a:pt x="972312" y="0"/>
                </a:moveTo>
                <a:lnTo>
                  <a:pt x="972312" y="38100"/>
                </a:lnTo>
              </a:path>
              <a:path w="3891280" h="38100">
                <a:moveTo>
                  <a:pt x="1944624" y="0"/>
                </a:moveTo>
                <a:lnTo>
                  <a:pt x="1944624" y="38100"/>
                </a:lnTo>
              </a:path>
              <a:path w="3891280" h="38100">
                <a:moveTo>
                  <a:pt x="2916936" y="0"/>
                </a:moveTo>
                <a:lnTo>
                  <a:pt x="2916936" y="38100"/>
                </a:lnTo>
              </a:path>
              <a:path w="3891280" h="38100">
                <a:moveTo>
                  <a:pt x="3890772" y="0"/>
                </a:moveTo>
                <a:lnTo>
                  <a:pt x="3890772" y="38100"/>
                </a:lnTo>
              </a:path>
            </a:pathLst>
          </a:custGeom>
          <a:ln w="3175">
            <a:solidFill>
              <a:srgbClr val="B3B3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459209" y="9608007"/>
            <a:ext cx="15005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979169" algn="l"/>
              </a:tabLst>
            </a:pPr>
            <a:r>
              <a:rPr sz="1000" spc="-5" dirty="0">
                <a:latin typeface="Arial MT"/>
                <a:cs typeface="Arial MT"/>
              </a:rPr>
              <a:t>Gandheri	Pandheri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404468" y="9608007"/>
            <a:ext cx="534035" cy="32321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87630" marR="5080" indent="-88265">
              <a:lnSpc>
                <a:spcPts val="1150"/>
              </a:lnSpc>
              <a:spcBef>
                <a:spcPts val="175"/>
              </a:spcBef>
            </a:pPr>
            <a:r>
              <a:rPr sz="1000" spc="-5" dirty="0">
                <a:latin typeface="Arial MT"/>
                <a:cs typeface="Arial MT"/>
              </a:rPr>
              <a:t>Gurjar</a:t>
            </a:r>
            <a:r>
              <a:rPr sz="1000" spc="-65" dirty="0">
                <a:latin typeface="Arial MT"/>
                <a:cs typeface="Arial MT"/>
              </a:rPr>
              <a:t> </a:t>
            </a:r>
            <a:r>
              <a:rPr sz="1000" spc="-10" dirty="0">
                <a:latin typeface="Arial MT"/>
                <a:cs typeface="Arial MT"/>
              </a:rPr>
              <a:t>ka </a:t>
            </a:r>
            <a:r>
              <a:rPr sz="1000" spc="-265" dirty="0">
                <a:latin typeface="Arial MT"/>
                <a:cs typeface="Arial MT"/>
              </a:rPr>
              <a:t> </a:t>
            </a:r>
            <a:r>
              <a:rPr sz="1000" spc="-5" dirty="0">
                <a:latin typeface="Arial MT"/>
                <a:cs typeface="Arial MT"/>
              </a:rPr>
              <a:t>kheda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331441" y="9608007"/>
            <a:ext cx="6261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 MT"/>
                <a:cs typeface="Arial MT"/>
              </a:rPr>
              <a:t>Hastinapur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69710" y="7616776"/>
            <a:ext cx="175895" cy="1287780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latin typeface="Arial MT"/>
                <a:cs typeface="Arial MT"/>
              </a:rPr>
              <a:t>B</a:t>
            </a:r>
            <a:r>
              <a:rPr sz="1050" spc="5" dirty="0">
                <a:latin typeface="Arial MT"/>
                <a:cs typeface="Arial MT"/>
              </a:rPr>
              <a:t>i</a:t>
            </a:r>
            <a:r>
              <a:rPr sz="1050" dirty="0">
                <a:latin typeface="Arial MT"/>
                <a:cs typeface="Arial MT"/>
              </a:rPr>
              <a:t>o</a:t>
            </a:r>
            <a:r>
              <a:rPr sz="1050" spc="5" dirty="0">
                <a:latin typeface="Arial MT"/>
                <a:cs typeface="Arial MT"/>
              </a:rPr>
              <a:t>m</a:t>
            </a:r>
            <a:r>
              <a:rPr sz="1050" dirty="0">
                <a:latin typeface="Arial MT"/>
                <a:cs typeface="Arial MT"/>
              </a:rPr>
              <a:t>ass</a:t>
            </a:r>
            <a:r>
              <a:rPr sz="1050" spc="-45" dirty="0">
                <a:latin typeface="Arial MT"/>
                <a:cs typeface="Arial MT"/>
              </a:rPr>
              <a:t> </a:t>
            </a:r>
            <a:r>
              <a:rPr sz="1050" spc="-5" dirty="0">
                <a:latin typeface="Arial MT"/>
                <a:cs typeface="Arial MT"/>
              </a:rPr>
              <a:t>(</a:t>
            </a:r>
            <a:r>
              <a:rPr sz="1050" spc="-10" dirty="0">
                <a:latin typeface="Arial MT"/>
                <a:cs typeface="Arial MT"/>
              </a:rPr>
              <a:t>t</a:t>
            </a:r>
            <a:r>
              <a:rPr sz="1050" dirty="0">
                <a:latin typeface="Arial MT"/>
                <a:cs typeface="Arial MT"/>
              </a:rPr>
              <a:t>onnes</a:t>
            </a:r>
            <a:r>
              <a:rPr sz="1050" spc="-10" dirty="0">
                <a:latin typeface="Arial MT"/>
                <a:cs typeface="Arial MT"/>
              </a:rPr>
              <a:t>/</a:t>
            </a:r>
            <a:r>
              <a:rPr sz="1050" dirty="0">
                <a:latin typeface="Arial MT"/>
                <a:cs typeface="Arial MT"/>
              </a:rPr>
              <a:t>ha</a:t>
            </a:r>
            <a:r>
              <a:rPr sz="1050" spc="-10" dirty="0">
                <a:latin typeface="Arial MT"/>
                <a:cs typeface="Arial MT"/>
              </a:rPr>
              <a:t>.</a:t>
            </a:r>
            <a:r>
              <a:rPr sz="1050" dirty="0">
                <a:latin typeface="Arial MT"/>
                <a:cs typeface="Arial MT"/>
              </a:rPr>
              <a:t>)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03635" y="6809358"/>
            <a:ext cx="445008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Arial MT"/>
                <a:cs typeface="Arial MT"/>
              </a:rPr>
              <a:t>Change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in</a:t>
            </a:r>
            <a:r>
              <a:rPr sz="130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Green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(Grasses</a:t>
            </a:r>
            <a:r>
              <a:rPr sz="1300" spc="2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and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Herbs)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Biomass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(tonnes/ha.)</a:t>
            </a:r>
            <a:endParaRPr sz="130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5965423" y="8295131"/>
            <a:ext cx="58419" cy="481965"/>
            <a:chOff x="15965423" y="8295131"/>
            <a:chExt cx="58419" cy="481965"/>
          </a:xfrm>
        </p:grpSpPr>
        <p:sp>
          <p:nvSpPr>
            <p:cNvPr id="14" name="object 14"/>
            <p:cNvSpPr/>
            <p:nvPr/>
          </p:nvSpPr>
          <p:spPr>
            <a:xfrm>
              <a:off x="15965423" y="8295131"/>
              <a:ext cx="58419" cy="59690"/>
            </a:xfrm>
            <a:custGeom>
              <a:avLst/>
              <a:gdLst/>
              <a:ahLst/>
              <a:cxnLst/>
              <a:rect l="l" t="t" r="r" b="b"/>
              <a:pathLst>
                <a:path w="58419" h="59690">
                  <a:moveTo>
                    <a:pt x="57913" y="0"/>
                  </a:moveTo>
                  <a:lnTo>
                    <a:pt x="0" y="0"/>
                  </a:lnTo>
                  <a:lnTo>
                    <a:pt x="0" y="59436"/>
                  </a:lnTo>
                  <a:lnTo>
                    <a:pt x="57913" y="59436"/>
                  </a:lnTo>
                  <a:lnTo>
                    <a:pt x="57913" y="0"/>
                  </a:lnTo>
                  <a:close/>
                </a:path>
              </a:pathLst>
            </a:custGeom>
            <a:solidFill>
              <a:srgbClr val="D9A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965423" y="8506967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19" h="58420">
                  <a:moveTo>
                    <a:pt x="57913" y="0"/>
                  </a:moveTo>
                  <a:lnTo>
                    <a:pt x="0" y="0"/>
                  </a:lnTo>
                  <a:lnTo>
                    <a:pt x="0" y="57911"/>
                  </a:lnTo>
                  <a:lnTo>
                    <a:pt x="57913" y="57911"/>
                  </a:lnTo>
                  <a:lnTo>
                    <a:pt x="57913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965423" y="8717279"/>
              <a:ext cx="58419" cy="59690"/>
            </a:xfrm>
            <a:custGeom>
              <a:avLst/>
              <a:gdLst/>
              <a:ahLst/>
              <a:cxnLst/>
              <a:rect l="l" t="t" r="r" b="b"/>
              <a:pathLst>
                <a:path w="58419" h="59690">
                  <a:moveTo>
                    <a:pt x="57913" y="0"/>
                  </a:moveTo>
                  <a:lnTo>
                    <a:pt x="0" y="0"/>
                  </a:lnTo>
                  <a:lnTo>
                    <a:pt x="0" y="59436"/>
                  </a:lnTo>
                  <a:lnTo>
                    <a:pt x="57913" y="59436"/>
                  </a:lnTo>
                  <a:lnTo>
                    <a:pt x="57913" y="0"/>
                  </a:lnTo>
                  <a:close/>
                </a:path>
              </a:pathLst>
            </a:custGeom>
            <a:solidFill>
              <a:srgbClr val="9E41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6049879" y="8163131"/>
            <a:ext cx="442595" cy="65849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70"/>
              </a:spcBef>
            </a:pPr>
            <a:r>
              <a:rPr sz="900" spc="5" dirty="0">
                <a:latin typeface="Arial MT"/>
                <a:cs typeface="Arial MT"/>
              </a:rPr>
              <a:t>2013-14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r>
              <a:rPr sz="900" spc="10" dirty="0">
                <a:latin typeface="Arial MT"/>
                <a:cs typeface="Arial MT"/>
              </a:rPr>
              <a:t>2</a:t>
            </a:r>
            <a:r>
              <a:rPr sz="900" spc="-5" dirty="0">
                <a:latin typeface="Arial MT"/>
                <a:cs typeface="Arial MT"/>
              </a:rPr>
              <a:t>0</a:t>
            </a:r>
            <a:r>
              <a:rPr sz="900" spc="10" dirty="0">
                <a:latin typeface="Arial MT"/>
                <a:cs typeface="Arial MT"/>
              </a:rPr>
              <a:t>14</a:t>
            </a:r>
            <a:r>
              <a:rPr sz="900" spc="-5" dirty="0">
                <a:latin typeface="Arial MT"/>
                <a:cs typeface="Arial MT"/>
              </a:rPr>
              <a:t>-</a:t>
            </a:r>
            <a:r>
              <a:rPr sz="900" spc="10" dirty="0">
                <a:latin typeface="Arial MT"/>
                <a:cs typeface="Arial MT"/>
              </a:rPr>
              <a:t>15</a:t>
            </a:r>
            <a:endParaRPr sz="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85"/>
              </a:spcBef>
            </a:pPr>
            <a:r>
              <a:rPr sz="900" spc="5" dirty="0">
                <a:latin typeface="Arial MT"/>
                <a:cs typeface="Arial MT"/>
              </a:rPr>
              <a:t>2015-16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724756" y="6134100"/>
            <a:ext cx="7103365" cy="3302635"/>
          </a:xfrm>
          <a:custGeom>
            <a:avLst/>
            <a:gdLst/>
            <a:ahLst/>
            <a:cxnLst/>
            <a:rect l="l" t="t" r="r" b="b"/>
            <a:pathLst>
              <a:path w="6781800" h="3302634">
                <a:moveTo>
                  <a:pt x="0" y="3302508"/>
                </a:moveTo>
                <a:lnTo>
                  <a:pt x="6781800" y="3302508"/>
                </a:lnTo>
                <a:lnTo>
                  <a:pt x="6781800" y="0"/>
                </a:lnTo>
                <a:lnTo>
                  <a:pt x="0" y="0"/>
                </a:lnTo>
                <a:lnTo>
                  <a:pt x="0" y="330250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418" y="1562100"/>
            <a:ext cx="4175760" cy="3810000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056132" y="1094171"/>
            <a:ext cx="5793105" cy="0"/>
          </a:xfrm>
          <a:custGeom>
            <a:avLst/>
            <a:gdLst/>
            <a:ahLst/>
            <a:cxnLst/>
            <a:rect l="l" t="t" r="r" b="b"/>
            <a:pathLst>
              <a:path w="5793105">
                <a:moveTo>
                  <a:pt x="0" y="0"/>
                </a:moveTo>
                <a:lnTo>
                  <a:pt x="5792724" y="0"/>
                </a:lnTo>
              </a:path>
            </a:pathLst>
          </a:custGeom>
          <a:ln w="76200">
            <a:solidFill>
              <a:srgbClr val="6C1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848184" y="273050"/>
            <a:ext cx="16401415" cy="762000"/>
            <a:chOff x="1055827" y="1035050"/>
            <a:chExt cx="16401415" cy="762000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5827" y="1035050"/>
              <a:ext cx="10385044" cy="7620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44123" y="1035050"/>
              <a:ext cx="1678813" cy="7620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00127" y="1035050"/>
              <a:ext cx="4756784" cy="762000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52400" y="5539308"/>
            <a:ext cx="899159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Village institution name – </a:t>
            </a:r>
            <a:r>
              <a:rPr lang="en-US" sz="2800" b="1" dirty="0" err="1" smtClean="0"/>
              <a:t>Chargha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vikas</a:t>
            </a:r>
            <a:endParaRPr lang="en-US" sz="2800" b="1" dirty="0" smtClean="0"/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                              </a:t>
            </a:r>
            <a:r>
              <a:rPr lang="en-US" sz="2800" b="1" dirty="0" err="1" smtClean="0"/>
              <a:t>samiti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Hastinapur</a:t>
            </a:r>
            <a:r>
              <a:rPr lang="en-US" sz="2800" b="1" dirty="0" smtClean="0"/>
              <a:t> </a:t>
            </a:r>
          </a:p>
          <a:p>
            <a:r>
              <a:rPr lang="en-US" sz="2800" b="1" dirty="0" smtClean="0"/>
              <a:t>Year of initiation ;-              2011-12</a:t>
            </a:r>
          </a:p>
          <a:p>
            <a:r>
              <a:rPr lang="en-US" sz="2800" b="1" dirty="0" smtClean="0"/>
              <a:t> Total HH –                            110</a:t>
            </a:r>
          </a:p>
          <a:p>
            <a:r>
              <a:rPr lang="en-US" sz="2800" b="1" dirty="0" smtClean="0"/>
              <a:t>Total animal population     230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Total Pastureland                35 ha</a:t>
            </a:r>
          </a:p>
          <a:p>
            <a:r>
              <a:rPr lang="en-US" sz="2800" b="1" dirty="0" smtClean="0"/>
              <a:t> Community governance ;- </a:t>
            </a:r>
            <a:r>
              <a:rPr lang="en-US" sz="2800" b="1" dirty="0" err="1" smtClean="0"/>
              <a:t>Kulhadi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bandi</a:t>
            </a:r>
            <a:r>
              <a:rPr lang="en-US" sz="2800" b="1" dirty="0" smtClean="0"/>
              <a:t> ,rotational protection , </a:t>
            </a:r>
            <a:r>
              <a:rPr lang="en-US" sz="2800" b="1" dirty="0" err="1" smtClean="0"/>
              <a:t>sharmdan</a:t>
            </a:r>
            <a:r>
              <a:rPr lang="en-US" sz="2800" b="1" dirty="0" smtClean="0"/>
              <a:t>,  </a:t>
            </a:r>
          </a:p>
          <a:p>
            <a:endParaRPr lang="en-IN" dirty="0"/>
          </a:p>
        </p:txBody>
      </p:sp>
      <p:pic>
        <p:nvPicPr>
          <p:cNvPr id="26" name="Picture 3" descr="E:\Abhi\Photographs kotri\fes ne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23" y="1562100"/>
            <a:ext cx="4267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oster, banner\For BBCVS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620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Abhi\PHotographs Mandalgarh\mandalgarh &amp;kotri dron\frame\DJI_0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36933"/>
            <a:ext cx="8382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771" y="76754"/>
            <a:ext cx="8648389" cy="914400"/>
          </a:xfrm>
        </p:spPr>
        <p:txBody>
          <a:bodyPr/>
          <a:lstStyle/>
          <a:p>
            <a:r>
              <a:rPr lang="en-US" dirty="0" smtClean="0"/>
              <a:t>Case study - </a:t>
            </a:r>
            <a:r>
              <a:rPr lang="en-US" dirty="0" err="1" smtClean="0"/>
              <a:t>Kekeriya</a:t>
            </a:r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73319"/>
            <a:ext cx="9441180" cy="515001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Meeting / Decentralised Planning with 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Type of land : ( </a:t>
            </a:r>
            <a:r>
              <a:rPr lang="en-US" sz="2800" dirty="0"/>
              <a:t>P</a:t>
            </a:r>
            <a:r>
              <a:rPr lang="en-US" sz="2800" dirty="0" smtClean="0"/>
              <a:t>astureland / Forest / Revenue waste land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Under Legal framework they form three types of  institutions </a:t>
            </a:r>
          </a:p>
          <a:p>
            <a:pPr marL="361950" lvl="1" indent="-361950">
              <a:buFont typeface="Arial" pitchFamily="34" charset="0"/>
              <a:buChar char="•"/>
            </a:pPr>
            <a:r>
              <a:rPr lang="en-US" sz="2800" dirty="0" err="1" smtClean="0"/>
              <a:t>Chargah</a:t>
            </a:r>
            <a:r>
              <a:rPr lang="en-US" sz="2800" dirty="0" smtClean="0"/>
              <a:t> </a:t>
            </a:r>
            <a:r>
              <a:rPr lang="en-US" sz="2800" dirty="0" err="1" smtClean="0"/>
              <a:t>vikas</a:t>
            </a:r>
            <a:r>
              <a:rPr lang="en-US" sz="2800" dirty="0" smtClean="0"/>
              <a:t> samiti-  Managing Pasture land </a:t>
            </a:r>
          </a:p>
          <a:p>
            <a:pPr marL="361950" lvl="1" indent="-361950">
              <a:buFont typeface="Arial" pitchFamily="34" charset="0"/>
              <a:buChar char="•"/>
            </a:pPr>
            <a:r>
              <a:rPr lang="en-US" sz="2800" dirty="0" smtClean="0"/>
              <a:t>Village Forest Protection Management VFPMC- Managing forest land </a:t>
            </a:r>
          </a:p>
          <a:p>
            <a:pPr marL="361950" lvl="1" indent="-361950">
              <a:buFont typeface="Arial" pitchFamily="34" charset="0"/>
              <a:buChar char="•"/>
            </a:pPr>
            <a:r>
              <a:rPr lang="en-US" sz="2800" dirty="0" smtClean="0"/>
              <a:t>Tree Growers Cooperative society  (TGCS): </a:t>
            </a:r>
            <a:r>
              <a:rPr lang="en-US" sz="2800" dirty="0"/>
              <a:t>Managing revenue  land </a:t>
            </a:r>
            <a:endParaRPr lang="en-US" sz="2800" dirty="0" smtClean="0"/>
          </a:p>
          <a:p>
            <a:pPr marL="361950" lvl="1" indent="-276225"/>
            <a:r>
              <a:rPr lang="en-US" sz="2800" dirty="0" smtClean="0"/>
              <a:t>Managing commons both Land and water commons to strengthen the local natural resources: Improving Fodder, Enhance water conservation, Augment local livelihoods, Improve Bio diversity and ecological health.</a:t>
            </a:r>
            <a:endParaRPr lang="en-IN" sz="2800" dirty="0"/>
          </a:p>
        </p:txBody>
      </p:sp>
      <p:pic>
        <p:nvPicPr>
          <p:cNvPr id="6" name="Picture 5" descr="D:\Photo all\Sunil new camera photo\DSC_0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320" y="6023333"/>
            <a:ext cx="5791200" cy="418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15"/>
          <p:cNvSpPr/>
          <p:nvPr/>
        </p:nvSpPr>
        <p:spPr>
          <a:xfrm>
            <a:off x="632771" y="873319"/>
            <a:ext cx="5793105" cy="0"/>
          </a:xfrm>
          <a:custGeom>
            <a:avLst/>
            <a:gdLst/>
            <a:ahLst/>
            <a:cxnLst/>
            <a:rect l="l" t="t" r="r" b="b"/>
            <a:pathLst>
              <a:path w="5793105">
                <a:moveTo>
                  <a:pt x="0" y="0"/>
                </a:moveTo>
                <a:lnTo>
                  <a:pt x="5792723" y="0"/>
                </a:lnTo>
              </a:path>
            </a:pathLst>
          </a:custGeom>
          <a:ln w="76200">
            <a:solidFill>
              <a:srgbClr val="6C1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1" name="Picture 3" descr="C:\Users\BANDANA\Downloads\WhatsApp Unknown 2024-07-28 at 7.28.01 AM\WhatsApp Image 2024-07-16 at 3.35.10 PM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880"/>
            <a:ext cx="62484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G_66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7900" y="6151880"/>
            <a:ext cx="5981700" cy="413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1" y="0"/>
            <a:ext cx="840971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" y="0"/>
            <a:ext cx="881253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58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5827" y="6816597"/>
            <a:ext cx="9013825" cy="1562735"/>
            <a:chOff x="1055827" y="6816597"/>
            <a:chExt cx="9013825" cy="15627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5827" y="6816597"/>
              <a:ext cx="2228976" cy="381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4642" y="7209789"/>
              <a:ext cx="2161794" cy="381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42004" y="7209789"/>
              <a:ext cx="259079" cy="381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71544" y="7209789"/>
              <a:ext cx="3691890" cy="381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4642" y="7602677"/>
              <a:ext cx="4425441" cy="3813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4642" y="7997951"/>
              <a:ext cx="8234426" cy="3810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431797" y="7181850"/>
            <a:ext cx="136525" cy="1587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Arial MT"/>
                <a:cs typeface="Arial MT"/>
              </a:rPr>
              <a:t>•</a:t>
            </a:r>
            <a:endParaRPr sz="2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Arial MT"/>
                <a:cs typeface="Arial MT"/>
              </a:rPr>
              <a:t>•</a:t>
            </a:r>
            <a:endParaRPr sz="2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00" spc="-5" dirty="0">
                <a:latin typeface="Arial MT"/>
                <a:cs typeface="Arial MT"/>
              </a:rPr>
              <a:t>•</a:t>
            </a:r>
            <a:endParaRPr sz="2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Arial MT"/>
                <a:cs typeface="Arial MT"/>
              </a:rPr>
              <a:t>•</a:t>
            </a:r>
            <a:endParaRPr sz="25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34642" y="8391143"/>
            <a:ext cx="8154670" cy="774700"/>
            <a:chOff x="1834642" y="8391143"/>
            <a:chExt cx="8154670" cy="77470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34642" y="8391143"/>
              <a:ext cx="8154416" cy="3810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34642" y="8784335"/>
              <a:ext cx="1440053" cy="3810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54680" y="8784335"/>
              <a:ext cx="1320165" cy="381000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1055827" y="9572243"/>
            <a:ext cx="9304020" cy="381635"/>
            <a:chOff x="1055827" y="9572243"/>
            <a:chExt cx="9304020" cy="381635"/>
          </a:xfrm>
        </p:grpSpPr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5827" y="9572243"/>
              <a:ext cx="3696131" cy="38130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81727" y="9572243"/>
              <a:ext cx="508000" cy="3813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48072" y="9572243"/>
              <a:ext cx="583184" cy="381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73851" y="9572243"/>
              <a:ext cx="1763902" cy="3813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67269" y="9572243"/>
              <a:ext cx="422909" cy="3813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34553" y="9572243"/>
              <a:ext cx="583183" cy="38130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60333" y="9572243"/>
              <a:ext cx="1351279" cy="38130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508490" y="9572243"/>
              <a:ext cx="742950" cy="3813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02850" y="9572243"/>
              <a:ext cx="256641" cy="381304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055827" y="2672460"/>
            <a:ext cx="6139180" cy="381000"/>
            <a:chOff x="1055827" y="2672460"/>
            <a:chExt cx="6139180" cy="381000"/>
          </a:xfrm>
        </p:grpSpPr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55827" y="2672460"/>
              <a:ext cx="2422779" cy="3810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36036" y="2672460"/>
              <a:ext cx="259079" cy="3810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65576" y="2672460"/>
              <a:ext cx="3728974" cy="381000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055827" y="3458845"/>
            <a:ext cx="16374110" cy="1957705"/>
            <a:chOff x="1055827" y="3458845"/>
            <a:chExt cx="16374110" cy="1957705"/>
          </a:xfrm>
        </p:grpSpPr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55827" y="3458845"/>
              <a:ext cx="1445641" cy="3810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21281" y="3853561"/>
              <a:ext cx="9311894" cy="3810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2078" y="3853561"/>
              <a:ext cx="259079" cy="3810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921618" y="3853561"/>
              <a:ext cx="6507988" cy="3810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21281" y="4246448"/>
              <a:ext cx="7174610" cy="38130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06626" y="4640326"/>
              <a:ext cx="6053708" cy="3810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612633" y="4640326"/>
              <a:ext cx="2274189" cy="3810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744710" y="4640326"/>
              <a:ext cx="2131441" cy="38100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743054" y="4640326"/>
              <a:ext cx="4256405" cy="38100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932784" y="4640326"/>
              <a:ext cx="1020648" cy="3810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621281" y="5035042"/>
              <a:ext cx="5695823" cy="381000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1325117" y="3825621"/>
            <a:ext cx="136525" cy="19805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Arial MT"/>
                <a:cs typeface="Arial MT"/>
              </a:rPr>
              <a:t>•</a:t>
            </a:r>
            <a:endParaRPr sz="25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7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500" spc="-5" dirty="0">
                <a:latin typeface="Arial MT"/>
                <a:cs typeface="Arial MT"/>
              </a:rPr>
              <a:t>•</a:t>
            </a:r>
            <a:endParaRPr sz="25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500" spc="-5" dirty="0">
                <a:latin typeface="Arial MT"/>
                <a:cs typeface="Arial MT"/>
              </a:rPr>
              <a:t>•</a:t>
            </a:r>
            <a:endParaRPr sz="2500">
              <a:latin typeface="Arial MT"/>
              <a:cs typeface="Arial MT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621282" y="5428234"/>
            <a:ext cx="15271115" cy="774700"/>
            <a:chOff x="1621282" y="5428234"/>
            <a:chExt cx="15271115" cy="774700"/>
          </a:xfrm>
        </p:grpSpPr>
        <p:pic>
          <p:nvPicPr>
            <p:cNvPr id="42" name="object 4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21282" y="5428234"/>
              <a:ext cx="7882001" cy="38100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342374" y="5428234"/>
              <a:ext cx="1977135" cy="38100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238611" y="5428234"/>
              <a:ext cx="5653278" cy="38100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21282" y="5821426"/>
              <a:ext cx="3293745" cy="38100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7739" y="5821426"/>
              <a:ext cx="259079" cy="38100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994147" y="5821426"/>
              <a:ext cx="9773792" cy="381000"/>
            </a:xfrm>
            <a:prstGeom prst="rect">
              <a:avLst/>
            </a:prstGeom>
          </p:spPr>
        </p:pic>
      </p:grpSp>
      <p:pic>
        <p:nvPicPr>
          <p:cNvPr id="48" name="object 48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1143488" y="6591300"/>
            <a:ext cx="5760719" cy="3240024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1056132" y="2171700"/>
            <a:ext cx="5793105" cy="0"/>
          </a:xfrm>
          <a:custGeom>
            <a:avLst/>
            <a:gdLst/>
            <a:ahLst/>
            <a:cxnLst/>
            <a:rect l="l" t="t" r="r" b="b"/>
            <a:pathLst>
              <a:path w="5793105">
                <a:moveTo>
                  <a:pt x="0" y="0"/>
                </a:moveTo>
                <a:lnTo>
                  <a:pt x="5792724" y="0"/>
                </a:lnTo>
              </a:path>
            </a:pathLst>
          </a:custGeom>
          <a:ln w="76200">
            <a:solidFill>
              <a:srgbClr val="6C1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55827" y="987805"/>
            <a:ext cx="15693644" cy="82295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5827" y="2801442"/>
            <a:ext cx="13756894" cy="51846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47572" y="5130672"/>
            <a:ext cx="5637530" cy="1722120"/>
            <a:chOff x="1147572" y="5130672"/>
            <a:chExt cx="5637530" cy="17221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7572" y="5130672"/>
              <a:ext cx="1927352" cy="4267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4245" y="5130672"/>
              <a:ext cx="2023618" cy="4267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7572" y="5561964"/>
              <a:ext cx="5416041" cy="4267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7572" y="5993256"/>
              <a:ext cx="1764791" cy="4267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35833" y="5993256"/>
              <a:ext cx="292607" cy="4267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82138" y="5993256"/>
              <a:ext cx="3510279" cy="4267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7572" y="6426072"/>
              <a:ext cx="5637403" cy="426720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73268" y="4134850"/>
            <a:ext cx="2436436" cy="3570908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0860023" y="3869313"/>
            <a:ext cx="6227445" cy="4425950"/>
            <a:chOff x="10860023" y="3869313"/>
            <a:chExt cx="6227445" cy="4425950"/>
          </a:xfrm>
        </p:grpSpPr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54485" y="3869313"/>
              <a:ext cx="6100616" cy="160349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60023" y="4187952"/>
              <a:ext cx="801624" cy="8016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928603" y="5408676"/>
              <a:ext cx="6131052" cy="14676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93551" y="5655564"/>
              <a:ext cx="803148" cy="8016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907267" y="6766560"/>
              <a:ext cx="6179820" cy="15285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901171" y="7027164"/>
              <a:ext cx="795527" cy="801624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334120" y="8709964"/>
            <a:ext cx="8874633" cy="41147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662918" y="4370832"/>
            <a:ext cx="5095112" cy="457200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1056132" y="2171700"/>
            <a:ext cx="5793105" cy="0"/>
          </a:xfrm>
          <a:custGeom>
            <a:avLst/>
            <a:gdLst/>
            <a:ahLst/>
            <a:cxnLst/>
            <a:rect l="l" t="t" r="r" b="b"/>
            <a:pathLst>
              <a:path w="5793105">
                <a:moveTo>
                  <a:pt x="0" y="0"/>
                </a:moveTo>
                <a:lnTo>
                  <a:pt x="5792724" y="0"/>
                </a:lnTo>
              </a:path>
            </a:pathLst>
          </a:custGeom>
          <a:ln w="76200">
            <a:solidFill>
              <a:srgbClr val="6C1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55827" y="987805"/>
            <a:ext cx="13941425" cy="82295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697334" y="5904865"/>
            <a:ext cx="3697096" cy="45720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697334" y="7293864"/>
            <a:ext cx="3277615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914400" y="1821659"/>
            <a:ext cx="16459200" cy="1846659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algn="ctr" eaLnBrk="1" hangingPunct="1">
              <a:buFont typeface="Wingdings 2" pitchFamily="18" charset="2"/>
              <a:buNone/>
            </a:pPr>
            <a:r>
              <a:rPr lang="en-US" sz="6600" dirty="0"/>
              <a:t>Glimpses of </a:t>
            </a:r>
            <a:r>
              <a:rPr lang="en-US" sz="6600" dirty="0" smtClean="0"/>
              <a:t>MGNREGA  works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85150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84"/>
            <a:ext cx="18288000" cy="1746237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Cattle protection trench, Vegetative fence &amp;  Stone wall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1F05119-9785-1E1C-BD59-1076ADF44C2C}"/>
              </a:ext>
            </a:extLst>
          </p:cNvPr>
          <p:cNvGrpSpPr/>
          <p:nvPr/>
        </p:nvGrpSpPr>
        <p:grpSpPr>
          <a:xfrm>
            <a:off x="-57150" y="1773623"/>
            <a:ext cx="18402299" cy="7529469"/>
            <a:chOff x="-38100" y="799504"/>
            <a:chExt cx="12268199" cy="4472391"/>
          </a:xfrm>
        </p:grpSpPr>
        <p:pic>
          <p:nvPicPr>
            <p:cNvPr id="4" name="Content Placeholder 4" descr="IMG_9206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8100" y="799504"/>
              <a:ext cx="4038600" cy="4458297"/>
            </a:xfrm>
            <a:prstGeom prst="rect">
              <a:avLst/>
            </a:prstGeom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0869" y="809947"/>
              <a:ext cx="4038600" cy="4461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29583114-29AE-0258-37B5-1F63CCFF3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9468" y="799504"/>
              <a:ext cx="4260631" cy="4472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814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82880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b="1" dirty="0"/>
              <a:t>Soil moisture conservation initiatives</a:t>
            </a:r>
          </a:p>
        </p:txBody>
      </p:sp>
      <p:pic>
        <p:nvPicPr>
          <p:cNvPr id="17411" name="Picture 3" descr="IMG_108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91867"/>
            <a:ext cx="5944101" cy="4394533"/>
          </a:xfrm>
          <a:noFill/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9829800" y="2514602"/>
            <a:ext cx="54864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700"/>
          </a:p>
        </p:txBody>
      </p:sp>
      <p:grpSp>
        <p:nvGrpSpPr>
          <p:cNvPr id="2" name="Group 1"/>
          <p:cNvGrpSpPr/>
          <p:nvPr/>
        </p:nvGrpSpPr>
        <p:grpSpPr>
          <a:xfrm>
            <a:off x="0" y="1091867"/>
            <a:ext cx="18288000" cy="9195134"/>
            <a:chOff x="0" y="727911"/>
            <a:chExt cx="12192000" cy="6130089"/>
          </a:xfrm>
        </p:grpSpPr>
        <p:pic>
          <p:nvPicPr>
            <p:cNvPr id="17412" name="Picture 4" descr="IMG_668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803650"/>
              <a:ext cx="4038600" cy="3054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 descr="DSC0446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39660" y="727911"/>
              <a:ext cx="4752340" cy="2819400"/>
            </a:xfrm>
            <a:prstGeom prst="rect">
              <a:avLst/>
            </a:prstGeom>
          </p:spPr>
        </p:pic>
      </p:grpSp>
      <p:pic>
        <p:nvPicPr>
          <p:cNvPr id="13" name="Picture 4" descr="C:\Users\BANDANA\Downloads\WhatsApp Unknown 2024-07-28 at 7.28.01 AM\WhatsApp Image 2024-07-16 at 3.35.12 PM (1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490" y="5486400"/>
            <a:ext cx="7128510" cy="478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0800" y="6134100"/>
            <a:ext cx="4229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1.Contour trench </a:t>
            </a:r>
          </a:p>
          <a:p>
            <a:r>
              <a:rPr lang="en-US" sz="4400" b="1" dirty="0" smtClean="0"/>
              <a:t>2.Loose boulder check dams </a:t>
            </a:r>
          </a:p>
          <a:p>
            <a:r>
              <a:rPr lang="en-US" sz="4400" b="1" dirty="0" smtClean="0"/>
              <a:t>3. Gabion</a:t>
            </a:r>
            <a:endParaRPr lang="en-IN" sz="4400" b="1" dirty="0"/>
          </a:p>
        </p:txBody>
      </p:sp>
      <p:pic>
        <p:nvPicPr>
          <p:cNvPr id="4098" name="Picture 2" descr="C:\Users\BANDANA\Downloads\WhatsApp Image 2023-11-28 at 1.10.38 PM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101" y="1091866"/>
            <a:ext cx="5215389" cy="439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54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NDANA\Downloads\WhatsApp Unknown 2024-07-28 at 7.28.01 AM\WhatsApp Image 2024-07-16 at 3.35.12 PM 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958" y="0"/>
            <a:ext cx="8805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hilwara_Moments 128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304800" y="190500"/>
            <a:ext cx="8915400" cy="99060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450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6559" y="2499360"/>
            <a:ext cx="5793105" cy="0"/>
          </a:xfrm>
          <a:custGeom>
            <a:avLst/>
            <a:gdLst/>
            <a:ahLst/>
            <a:cxnLst/>
            <a:rect l="l" t="t" r="r" b="b"/>
            <a:pathLst>
              <a:path w="5793105">
                <a:moveTo>
                  <a:pt x="0" y="0"/>
                </a:moveTo>
                <a:lnTo>
                  <a:pt x="5792724" y="0"/>
                </a:lnTo>
              </a:path>
            </a:pathLst>
          </a:custGeom>
          <a:ln w="76200">
            <a:solidFill>
              <a:srgbClr val="6C1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855708" cy="102869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77448" y="1292047"/>
            <a:ext cx="4169664" cy="82326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77448" y="4541265"/>
            <a:ext cx="4893310" cy="4572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77448" y="5074665"/>
            <a:ext cx="6204712" cy="4572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77448" y="5608065"/>
            <a:ext cx="5886577" cy="4572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77448" y="6141720"/>
            <a:ext cx="6658736" cy="4572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77448" y="6675119"/>
            <a:ext cx="6245224" cy="4571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5" b="-18776"/>
          <a:stretch/>
        </p:blipFill>
        <p:spPr bwMode="auto">
          <a:xfrm>
            <a:off x="15598140" y="8842578"/>
            <a:ext cx="2651760" cy="144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8288000" cy="738664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Grass seeding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Plantation along with soil moisture conservation 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4" descr="DSC04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1393372"/>
            <a:ext cx="5885268" cy="8882099"/>
          </a:xfrm>
          <a:prstGeom prst="rect">
            <a:avLst/>
          </a:prstGeom>
        </p:spPr>
      </p:pic>
      <p:pic>
        <p:nvPicPr>
          <p:cNvPr id="5" name="Content Placeholder 3" descr="C:\Users\91942\Downloads\WhatsApp Image 2021-08-25 at 2.52.52 PM.jpeg">
            <a:extLst>
              <a:ext uri="{FF2B5EF4-FFF2-40B4-BE49-F238E27FC236}">
                <a16:creationId xmlns:a16="http://schemas.microsoft.com/office/drawing/2014/main" xmlns="" id="{94FD242E-C0E4-757F-570D-052BAED362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668" y="1393372"/>
            <a:ext cx="6807953" cy="891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 descr="DSCF469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" y="1393372"/>
            <a:ext cx="5524500" cy="888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1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8288000" cy="10206789"/>
            <a:chOff x="0" y="0"/>
            <a:chExt cx="12192000" cy="6804526"/>
          </a:xfrm>
        </p:grpSpPr>
        <p:pic>
          <p:nvPicPr>
            <p:cNvPr id="2" name="Picture 1" descr="IMG_573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191000" cy="2743200"/>
            </a:xfrm>
            <a:prstGeom prst="rect">
              <a:avLst/>
            </a:prstGeom>
          </p:spPr>
        </p:pic>
        <p:pic>
          <p:nvPicPr>
            <p:cNvPr id="3" name="Picture 2" descr="IMG_382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4800" y="0"/>
              <a:ext cx="3200400" cy="2743200"/>
            </a:xfrm>
            <a:prstGeom prst="rect">
              <a:avLst/>
            </a:prstGeom>
          </p:spPr>
        </p:pic>
        <p:pic>
          <p:nvPicPr>
            <p:cNvPr id="4" name="Picture 3" descr="IMG_3826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15200" y="0"/>
              <a:ext cx="4876800" cy="2743200"/>
            </a:xfrm>
            <a:prstGeom prst="rect">
              <a:avLst/>
            </a:prstGeom>
          </p:spPr>
        </p:pic>
        <p:pic>
          <p:nvPicPr>
            <p:cNvPr id="7" name="Picture 6" descr="IMG_4144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0" y="3604126"/>
              <a:ext cx="6096000" cy="3200400"/>
            </a:xfrm>
            <a:prstGeom prst="rect">
              <a:avLst/>
            </a:prstGeom>
          </p:spPr>
        </p:pic>
      </p:grpSp>
      <p:sp>
        <p:nvSpPr>
          <p:cNvPr id="8" name="Title 1"/>
          <p:cNvSpPr txBox="1">
            <a:spLocks/>
          </p:cNvSpPr>
          <p:nvPr/>
        </p:nvSpPr>
        <p:spPr>
          <a:xfrm>
            <a:off x="2286000" y="4114800"/>
            <a:ext cx="13716000" cy="1257300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/>
            </a:r>
            <a:br>
              <a:rPr lang="en-US" sz="3600" dirty="0">
                <a:latin typeface="+mj-lt"/>
                <a:ea typeface="+mj-ea"/>
                <a:cs typeface="+mj-cs"/>
              </a:rPr>
            </a:br>
            <a:r>
              <a:rPr lang="en-US" sz="3600" dirty="0">
                <a:latin typeface="+mj-lt"/>
                <a:ea typeface="+mj-ea"/>
                <a:cs typeface="+mj-cs"/>
              </a:rPr>
              <a:t/>
            </a:r>
            <a:br>
              <a:rPr lang="en-US" sz="3600" dirty="0">
                <a:latin typeface="+mj-lt"/>
                <a:ea typeface="+mj-ea"/>
                <a:cs typeface="+mj-cs"/>
              </a:rPr>
            </a:br>
            <a:r>
              <a:rPr lang="en-US" sz="3600" dirty="0">
                <a:latin typeface="+mj-lt"/>
                <a:ea typeface="+mj-ea"/>
                <a:cs typeface="+mj-cs"/>
              </a:rPr>
              <a:t/>
            </a:r>
            <a:br>
              <a:rPr lang="en-US" sz="3600" dirty="0">
                <a:latin typeface="+mj-lt"/>
                <a:ea typeface="+mj-ea"/>
                <a:cs typeface="+mj-cs"/>
              </a:rPr>
            </a:br>
            <a:r>
              <a:rPr lang="en-US" sz="4800" b="1" dirty="0">
                <a:latin typeface="+mj-lt"/>
                <a:ea typeface="+mj-ea"/>
                <a:cs typeface="+mj-cs"/>
              </a:rPr>
              <a:t>Low cost  loose boulder checks </a:t>
            </a:r>
            <a:endParaRPr lang="en-US" sz="3600" b="1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4200" b="1" dirty="0">
                <a:latin typeface="+mj-lt"/>
                <a:ea typeface="+mj-ea"/>
                <a:cs typeface="+mj-cs"/>
              </a:rPr>
              <a:t>Improves sub-surface flow, nutrient cycle</a:t>
            </a:r>
          </a:p>
        </p:txBody>
      </p:sp>
    </p:spTree>
    <p:extLst>
      <p:ext uri="{BB962C8B-B14F-4D97-AF65-F5344CB8AC3E}">
        <p14:creationId xmlns:p14="http://schemas.microsoft.com/office/powerpoint/2010/main" val="39200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775.JPG"/>
          <p:cNvPicPr>
            <a:picLocks noChangeAspect="1"/>
          </p:cNvPicPr>
          <p:nvPr/>
        </p:nvPicPr>
        <p:blipFill>
          <a:blip r:embed="rId2" cstate="print"/>
          <a:srcRect t="19512"/>
          <a:stretch>
            <a:fillRect/>
          </a:stretch>
        </p:blipFill>
        <p:spPr>
          <a:xfrm>
            <a:off x="326571" y="5600700"/>
            <a:ext cx="9388929" cy="4714875"/>
          </a:xfrm>
          <a:prstGeom prst="rect">
            <a:avLst/>
          </a:prstGeom>
        </p:spPr>
      </p:pic>
      <p:pic>
        <p:nvPicPr>
          <p:cNvPr id="6" name="Picture 5" descr="IMG_58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5500" y="137435"/>
            <a:ext cx="8572500" cy="58935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715500" y="8001002"/>
            <a:ext cx="85725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90000"/>
              </a:lnSpc>
            </a:pPr>
            <a:r>
              <a:rPr lang="en-US" sz="4800" b="1" dirty="0"/>
              <a:t>Low cost </a:t>
            </a:r>
            <a:r>
              <a:rPr lang="en-US" sz="4800" b="1" dirty="0" smtClean="0"/>
              <a:t> water  harvesting  structures under MGNREGA </a:t>
            </a:r>
            <a:endParaRPr lang="en-US" sz="4800" dirty="0"/>
          </a:p>
        </p:txBody>
      </p:sp>
      <p:pic>
        <p:nvPicPr>
          <p:cNvPr id="10" name="Picture 9" descr="amrit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6571" y="-87086"/>
            <a:ext cx="9388929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7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1"/>
            <a:ext cx="18288002" cy="10286999"/>
            <a:chOff x="0" y="0"/>
            <a:chExt cx="12192001" cy="68579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3468AEE-EBBB-48F1-5966-466BBB30B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6221894" cy="342899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CFC67F7-5F5C-B76A-708E-860250D25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1896" y="47296"/>
              <a:ext cx="5970105" cy="35472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BE5BE70-90CB-C72E-4EE6-084C95379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8998"/>
              <a:ext cx="6221895" cy="342899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AC52566-7ED6-1595-50F5-F0A583BE7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1896" y="3428998"/>
              <a:ext cx="5970104" cy="3429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2767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999490"/>
            <a:ext cx="7458709" cy="1477328"/>
          </a:xfrm>
        </p:spPr>
        <p:txBody>
          <a:bodyPr/>
          <a:lstStyle/>
          <a:p>
            <a:r>
              <a:rPr lang="en-US" dirty="0" smtClean="0"/>
              <a:t>Grass seed collection </a:t>
            </a:r>
            <a:endParaRPr lang="en-IN" dirty="0"/>
          </a:p>
        </p:txBody>
      </p:sp>
      <p:pic>
        <p:nvPicPr>
          <p:cNvPr id="3076" name="Picture 4" descr="C:\Users\BANDANA\Downloads\WhatsApp Image 2023-12-21 at 9.44.04 AM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76500"/>
            <a:ext cx="7954963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BANDANA\Downloads\WhatsApp Image 2023-12-21 at 9.44.05 AM.jpeg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0" y="2247900"/>
            <a:ext cx="6789738" cy="678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665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2" name="Rectangle 8"/>
          <p:cNvSpPr>
            <a:spLocks noGrp="1"/>
          </p:cNvSpPr>
          <p:nvPr>
            <p:ph type="title"/>
          </p:nvPr>
        </p:nvSpPr>
        <p:spPr>
          <a:xfrm>
            <a:off x="1447800" y="1028700"/>
            <a:ext cx="14706600" cy="1477328"/>
          </a:xfrm>
        </p:spPr>
        <p:txBody>
          <a:bodyPr/>
          <a:lstStyle/>
          <a:p>
            <a:r>
              <a:rPr lang="en-US" dirty="0" smtClean="0"/>
              <a:t>Impact of Regeneration </a:t>
            </a:r>
            <a:r>
              <a:rPr lang="en-US" dirty="0" smtClean="0"/>
              <a:t>work done through community governance </a:t>
            </a:r>
            <a:endParaRPr lang="en-US" dirty="0" smtClean="0"/>
          </a:p>
        </p:txBody>
      </p:sp>
      <p:pic>
        <p:nvPicPr>
          <p:cNvPr id="36868" name="Picture 4" descr="1_2005-06_1 (1998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01652" y="2443163"/>
            <a:ext cx="8489951" cy="6696075"/>
          </a:xfrm>
          <a:prstGeom prst="rect">
            <a:avLst/>
          </a:prstGeom>
        </p:spPr>
      </p:pic>
      <p:pic>
        <p:nvPicPr>
          <p:cNvPr id="36871" name="Picture 7" descr="2_2005-06_2 (2006)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432928" y="2443165"/>
            <a:ext cx="8353424" cy="6588920"/>
          </a:xfrm>
        </p:spPr>
      </p:pic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3200402" y="9346409"/>
            <a:ext cx="1336425" cy="60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>
            <a:spAutoFit/>
          </a:bodyPr>
          <a:lstStyle/>
          <a:p>
            <a:r>
              <a:rPr lang="en-US" sz="3000" b="1"/>
              <a:t>Before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12023727" y="9317834"/>
            <a:ext cx="1092222" cy="60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>
            <a:spAutoFit/>
          </a:bodyPr>
          <a:lstStyle/>
          <a:p>
            <a:r>
              <a:rPr lang="en-US" sz="3000" b="1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69915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4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Impact of Regeneration work</a:t>
            </a:r>
          </a:p>
        </p:txBody>
      </p:sp>
      <p:pic>
        <p:nvPicPr>
          <p:cNvPr id="39940" name="Picture 4" descr="5-2009-10_1 (2002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" y="2226470"/>
            <a:ext cx="6985001" cy="6727030"/>
          </a:xfrm>
        </p:spPr>
      </p:pic>
      <p:pic>
        <p:nvPicPr>
          <p:cNvPr id="39943" name="Picture 7" descr="6_2009-10_2 (2006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702552" y="2012159"/>
            <a:ext cx="9518648" cy="3776663"/>
          </a:xfrm>
        </p:spPr>
      </p:pic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200402" y="9346409"/>
            <a:ext cx="1336425" cy="60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>
            <a:spAutoFit/>
          </a:bodyPr>
          <a:lstStyle/>
          <a:p>
            <a:r>
              <a:rPr lang="en-US" sz="3000" b="1"/>
              <a:t>Before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12023727" y="9317834"/>
            <a:ext cx="1092222" cy="60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>
            <a:spAutoFit/>
          </a:bodyPr>
          <a:lstStyle/>
          <a:p>
            <a:r>
              <a:rPr lang="en-US" sz="3000" b="1"/>
              <a:t>After</a:t>
            </a:r>
          </a:p>
        </p:txBody>
      </p:sp>
      <p:pic>
        <p:nvPicPr>
          <p:cNvPr id="39948" name="Picture 12" descr="7_2009-10_3 (2010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696200" y="5900740"/>
            <a:ext cx="9525000" cy="3281363"/>
          </a:xfrm>
        </p:spPr>
      </p:pic>
    </p:spTree>
    <p:extLst>
      <p:ext uri="{BB962C8B-B14F-4D97-AF65-F5344CB8AC3E}">
        <p14:creationId xmlns:p14="http://schemas.microsoft.com/office/powerpoint/2010/main" val="99975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7822407" y="8080514"/>
            <a:ext cx="10465593" cy="2206487"/>
          </a:xfrm>
        </p:spPr>
        <p:txBody>
          <a:bodyPr>
            <a:normAutofit/>
          </a:bodyPr>
          <a:lstStyle/>
          <a:p>
            <a:r>
              <a:rPr lang="en-US" sz="5400" dirty="0"/>
              <a:t>Community managed commons in Barundani village Mandalgarh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-64293"/>
            <a:ext cx="18288000" cy="10167116"/>
            <a:chOff x="0" y="-42862"/>
            <a:chExt cx="12192000" cy="6778077"/>
          </a:xfrm>
        </p:grpSpPr>
        <p:pic>
          <p:nvPicPr>
            <p:cNvPr id="4" name="Content Placeholder 3" descr="Meena ka Jhopda.jpg"/>
            <p:cNvPicPr>
              <a:picLocks noChangeAspect="1"/>
            </p:cNvPicPr>
            <p:nvPr/>
          </p:nvPicPr>
          <p:blipFill rotWithShape="1">
            <a:blip r:embed="rId2" cstate="print"/>
            <a:srcRect l="1921" t="56418" r="52575" b="3376"/>
            <a:stretch/>
          </p:blipFill>
          <p:spPr>
            <a:xfrm>
              <a:off x="5173032" y="0"/>
              <a:ext cx="7018968" cy="5387009"/>
            </a:xfrm>
            <a:prstGeom prst="rect">
              <a:avLst/>
            </a:prstGeom>
          </p:spPr>
        </p:pic>
        <p:pic>
          <p:nvPicPr>
            <p:cNvPr id="5" name="Content Placeholder 3" descr="Meena ka Jhopda.jpg"/>
            <p:cNvPicPr>
              <a:picLocks noChangeAspect="1"/>
            </p:cNvPicPr>
            <p:nvPr/>
          </p:nvPicPr>
          <p:blipFill>
            <a:blip r:embed="rId2" cstate="print"/>
            <a:srcRect l="50290" t="4165" r="1714" b="52874"/>
            <a:stretch>
              <a:fillRect/>
            </a:stretch>
          </p:blipFill>
          <p:spPr>
            <a:xfrm>
              <a:off x="0" y="3929064"/>
              <a:ext cx="5214938" cy="2806151"/>
            </a:xfrm>
            <a:prstGeom prst="rect">
              <a:avLst/>
            </a:prstGeom>
          </p:spPr>
        </p:pic>
        <p:pic>
          <p:nvPicPr>
            <p:cNvPr id="6" name="Content Placeholder 3" descr="Meena ka Jhopda.jpg"/>
            <p:cNvPicPr>
              <a:picLocks noChangeAspect="1"/>
            </p:cNvPicPr>
            <p:nvPr/>
          </p:nvPicPr>
          <p:blipFill rotWithShape="1">
            <a:blip r:embed="rId2" cstate="print"/>
            <a:srcRect l="1213" t="4165" r="50780" b="54527"/>
            <a:stretch/>
          </p:blipFill>
          <p:spPr>
            <a:xfrm>
              <a:off x="1" y="-42862"/>
              <a:ext cx="5214938" cy="39719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396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Karech VFPMC Plot 2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" y="5257802"/>
            <a:ext cx="8991600" cy="48720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8611" name="Picture 6" descr="A labua0805034 2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" y="114300"/>
            <a:ext cx="8991600" cy="4800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8612" name="Picture 7" descr="A Labua bavsi 2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02750" y="64295"/>
            <a:ext cx="8839200" cy="48672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8613" name="Picture 5" descr="1 Karech_201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63079" y="5257800"/>
            <a:ext cx="8807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6"/>
          <p:cNvSpPr txBox="1">
            <a:spLocks noChangeArrowheads="1"/>
          </p:cNvSpPr>
          <p:nvPr/>
        </p:nvSpPr>
        <p:spPr bwMode="auto">
          <a:xfrm>
            <a:off x="3505200" y="4843463"/>
            <a:ext cx="3657600" cy="50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7160" tIns="68580" rIns="137160" bIns="68580">
            <a:spAutoFit/>
          </a:bodyPr>
          <a:lstStyle/>
          <a:p>
            <a:r>
              <a:rPr lang="en-US" sz="2400"/>
              <a:t>Before</a:t>
            </a:r>
            <a:endParaRPr lang="en-IN" sz="2400"/>
          </a:p>
        </p:txBody>
      </p:sp>
      <p:sp>
        <p:nvSpPr>
          <p:cNvPr id="68615" name="TextBox 7"/>
          <p:cNvSpPr txBox="1">
            <a:spLocks noChangeArrowheads="1"/>
          </p:cNvSpPr>
          <p:nvPr/>
        </p:nvSpPr>
        <p:spPr bwMode="auto">
          <a:xfrm>
            <a:off x="13106400" y="4864897"/>
            <a:ext cx="3657600" cy="50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7160" tIns="68580" rIns="137160" bIns="68580">
            <a:spAutoFit/>
          </a:bodyPr>
          <a:lstStyle/>
          <a:p>
            <a:r>
              <a:rPr lang="en-US" sz="2400"/>
              <a:t>After</a:t>
            </a:r>
            <a:endParaRPr lang="en-IN" sz="2400"/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8423278" y="4819652"/>
            <a:ext cx="103361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7160" tIns="68580" rIns="137160" bIns="68580">
            <a:spAutoFit/>
          </a:bodyPr>
          <a:lstStyle/>
          <a:p>
            <a:r>
              <a:rPr lang="en-US"/>
              <a:t>Udaipur</a:t>
            </a:r>
          </a:p>
        </p:txBody>
      </p:sp>
    </p:spTree>
    <p:extLst>
      <p:ext uri="{BB962C8B-B14F-4D97-AF65-F5344CB8AC3E}">
        <p14:creationId xmlns:p14="http://schemas.microsoft.com/office/powerpoint/2010/main" val="61924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40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9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1046352"/>
            <a:ext cx="4872482" cy="8229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07083" y="2647950"/>
            <a:ext cx="146050" cy="2516505"/>
          </a:xfrm>
          <a:prstGeom prst="rect">
            <a:avLst/>
          </a:prstGeom>
        </p:spPr>
        <p:txBody>
          <a:bodyPr vert="horz" wrap="square" lIns="0" tIns="224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70"/>
              </a:spcBef>
            </a:pPr>
            <a:r>
              <a:rPr sz="2700" dirty="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670"/>
              </a:spcBef>
            </a:pPr>
            <a:r>
              <a:rPr sz="2700" dirty="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655"/>
              </a:spcBef>
            </a:pPr>
            <a:r>
              <a:rPr sz="2700" dirty="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655"/>
              </a:spcBef>
            </a:pPr>
            <a:r>
              <a:rPr sz="2700" dirty="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12391" y="2889504"/>
            <a:ext cx="5686425" cy="411480"/>
            <a:chOff x="1612391" y="2889504"/>
            <a:chExt cx="5686425" cy="4114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2391" y="2889504"/>
              <a:ext cx="998893" cy="4114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44750" y="2889504"/>
              <a:ext cx="280415" cy="4114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84958" y="2889504"/>
              <a:ext cx="4713732" cy="411479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12391" y="3513073"/>
            <a:ext cx="3437763" cy="41147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12391" y="4134865"/>
            <a:ext cx="7827899" cy="41147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2391" y="4756658"/>
            <a:ext cx="8819261" cy="41147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57926" y="5782055"/>
            <a:ext cx="14695826" cy="3124641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028700" y="2234183"/>
            <a:ext cx="5793105" cy="0"/>
          </a:xfrm>
          <a:custGeom>
            <a:avLst/>
            <a:gdLst/>
            <a:ahLst/>
            <a:cxnLst/>
            <a:rect l="l" t="t" r="r" b="b"/>
            <a:pathLst>
              <a:path w="5793105">
                <a:moveTo>
                  <a:pt x="0" y="0"/>
                </a:moveTo>
                <a:lnTo>
                  <a:pt x="5792724" y="0"/>
                </a:lnTo>
              </a:path>
            </a:pathLst>
          </a:custGeom>
          <a:ln w="76200">
            <a:solidFill>
              <a:srgbClr val="6C1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3" descr="C:\Users\Team Members\Downloads\IMG-20201002-WA000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83" y="81644"/>
            <a:ext cx="7058397" cy="4199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3" descr="C:\Users\Team Members\Downloads\IMG-20201002-WA00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3583" y="247898"/>
            <a:ext cx="6787731" cy="4220192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43"/>
          <p:cNvSpPr txBox="1">
            <a:spLocks noGrp="1"/>
          </p:cNvSpPr>
          <p:nvPr>
            <p:ph type="title"/>
          </p:nvPr>
        </p:nvSpPr>
        <p:spPr>
          <a:xfrm>
            <a:off x="2971800" y="410400"/>
            <a:ext cx="12343860" cy="1717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Cartoons for awareness campaign</a:t>
            </a:r>
            <a:endParaRPr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" name="Picture 4" descr="C:\Users\FES\Desktop\cartoon\PicsArt_10-01-06.12.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253" y="5503395"/>
            <a:ext cx="6795657" cy="4783605"/>
          </a:xfrm>
          <a:prstGeom prst="rect">
            <a:avLst/>
          </a:prstGeom>
          <a:noFill/>
        </p:spPr>
      </p:pic>
      <p:pic>
        <p:nvPicPr>
          <p:cNvPr id="6" name="Picture 5" descr="C:\Users\FES\Desktop\cartoon\PicsArt_10-01-06.13.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7825" y="5528330"/>
            <a:ext cx="7065828" cy="4758671"/>
          </a:xfrm>
          <a:prstGeom prst="rect">
            <a:avLst/>
          </a:prstGeom>
          <a:noFill/>
        </p:spPr>
      </p:pic>
      <p:pic>
        <p:nvPicPr>
          <p:cNvPr id="7" name="Picture 8" descr="C:\Users\FES\Desktop\cartoon\PicsArt_10-01-08.10.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8746" y="2879575"/>
            <a:ext cx="7112334" cy="48382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7004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484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Thank</a:t>
            </a:r>
            <a:r>
              <a:rPr spc="-40" dirty="0"/>
              <a:t> </a:t>
            </a:r>
            <a:r>
              <a:rPr spc="-5" dirty="0"/>
              <a:t>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23018" y="3016122"/>
            <a:ext cx="146050" cy="4383405"/>
          </a:xfrm>
          <a:prstGeom prst="rect">
            <a:avLst/>
          </a:prstGeom>
        </p:spPr>
        <p:txBody>
          <a:bodyPr vert="horz" wrap="square" lIns="0" tIns="22415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64"/>
              </a:spcBef>
            </a:pPr>
            <a:r>
              <a:rPr sz="2700" dirty="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670"/>
              </a:spcBef>
            </a:pPr>
            <a:r>
              <a:rPr sz="2700" dirty="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655"/>
              </a:spcBef>
            </a:pPr>
            <a:r>
              <a:rPr sz="2700" dirty="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660"/>
              </a:spcBef>
            </a:pPr>
            <a:r>
              <a:rPr sz="2700" dirty="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664"/>
              </a:spcBef>
            </a:pPr>
            <a:r>
              <a:rPr sz="2700" dirty="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3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700" dirty="0">
                <a:latin typeface="Arial MT"/>
                <a:cs typeface="Arial MT"/>
              </a:rPr>
              <a:t>•</a:t>
            </a:r>
            <a:endParaRPr sz="27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28327" y="3257422"/>
            <a:ext cx="3584955" cy="41147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9728327" y="3880739"/>
            <a:ext cx="7621905" cy="411480"/>
            <a:chOff x="9728327" y="3880739"/>
            <a:chExt cx="7621905" cy="4114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8327" y="3880739"/>
              <a:ext cx="5052821" cy="4114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40814" y="3880739"/>
              <a:ext cx="280415" cy="4114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81022" y="3880739"/>
              <a:ext cx="2569082" cy="411479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28327" y="4502530"/>
            <a:ext cx="4023740" cy="41147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28327" y="5124577"/>
            <a:ext cx="4077842" cy="41147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28327" y="5747892"/>
            <a:ext cx="7738871" cy="41147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728327" y="6369684"/>
            <a:ext cx="1913127" cy="41147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728327" y="6991553"/>
            <a:ext cx="7605013" cy="41178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728327" y="7615173"/>
            <a:ext cx="2404745" cy="41148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8520684" cy="1028699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144000" y="2499360"/>
            <a:ext cx="5793105" cy="0"/>
          </a:xfrm>
          <a:custGeom>
            <a:avLst/>
            <a:gdLst/>
            <a:ahLst/>
            <a:cxnLst/>
            <a:rect l="l" t="t" r="r" b="b"/>
            <a:pathLst>
              <a:path w="5793105">
                <a:moveTo>
                  <a:pt x="0" y="0"/>
                </a:moveTo>
                <a:lnTo>
                  <a:pt x="5792723" y="0"/>
                </a:lnTo>
              </a:path>
            </a:pathLst>
          </a:custGeom>
          <a:ln w="76200">
            <a:solidFill>
              <a:srgbClr val="6C1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144634" y="1339291"/>
            <a:ext cx="4609973" cy="823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5800" y="2427035"/>
            <a:ext cx="9067562" cy="2072005"/>
            <a:chOff x="1055827" y="2787091"/>
            <a:chExt cx="7853680" cy="20720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5827" y="2787091"/>
              <a:ext cx="2759710" cy="3950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5827" y="3206749"/>
              <a:ext cx="7531100" cy="3947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5827" y="3625849"/>
              <a:ext cx="7853553" cy="3947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5827" y="4044949"/>
              <a:ext cx="7824978" cy="3947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5827" y="4464050"/>
              <a:ext cx="2776855" cy="39471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85800" y="4654449"/>
            <a:ext cx="9067800" cy="2490470"/>
            <a:chOff x="1055827" y="5302630"/>
            <a:chExt cx="7736840" cy="249047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827" y="5302630"/>
              <a:ext cx="2294763" cy="3947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68980" y="5302630"/>
              <a:ext cx="4646803" cy="3947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5827" y="5721730"/>
              <a:ext cx="6535928" cy="3947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5827" y="6140830"/>
              <a:ext cx="7590535" cy="3947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5827" y="6559930"/>
              <a:ext cx="6937629" cy="3947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5827" y="6978980"/>
              <a:ext cx="7582027" cy="3950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5827" y="7398385"/>
              <a:ext cx="1226820" cy="39471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94560" y="7398385"/>
              <a:ext cx="6597904" cy="394715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85800" y="7329987"/>
            <a:ext cx="8886355" cy="1233805"/>
            <a:chOff x="1055827" y="8236584"/>
            <a:chExt cx="7273925" cy="1233805"/>
          </a:xfrm>
        </p:grpSpPr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55827" y="8236584"/>
              <a:ext cx="4768596" cy="39471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55827" y="8655710"/>
              <a:ext cx="4614418" cy="39471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28131" y="8655710"/>
              <a:ext cx="2701290" cy="3947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55827" y="9074810"/>
              <a:ext cx="2856738" cy="39502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99332" y="9074810"/>
              <a:ext cx="3212338" cy="395020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9982200" y="2316479"/>
            <a:ext cx="7297039" cy="7183120"/>
            <a:chOff x="9389364" y="2316479"/>
            <a:chExt cx="7889875" cy="7183120"/>
          </a:xfrm>
        </p:grpSpPr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747682" y="2335529"/>
              <a:ext cx="7108487" cy="712831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408414" y="2335529"/>
              <a:ext cx="7851775" cy="7145020"/>
            </a:xfrm>
            <a:custGeom>
              <a:avLst/>
              <a:gdLst/>
              <a:ahLst/>
              <a:cxnLst/>
              <a:rect l="l" t="t" r="r" b="b"/>
              <a:pathLst>
                <a:path w="7851775" h="7145020">
                  <a:moveTo>
                    <a:pt x="0" y="7144511"/>
                  </a:moveTo>
                  <a:lnTo>
                    <a:pt x="7851647" y="7144511"/>
                  </a:lnTo>
                  <a:lnTo>
                    <a:pt x="7851647" y="0"/>
                  </a:lnTo>
                  <a:lnTo>
                    <a:pt x="0" y="0"/>
                  </a:lnTo>
                  <a:lnTo>
                    <a:pt x="0" y="7144511"/>
                  </a:lnTo>
                  <a:close/>
                </a:path>
              </a:pathLst>
            </a:custGeom>
            <a:ln w="38100">
              <a:solidFill>
                <a:srgbClr val="6C1F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1056132" y="2171700"/>
            <a:ext cx="5793105" cy="0"/>
          </a:xfrm>
          <a:custGeom>
            <a:avLst/>
            <a:gdLst/>
            <a:ahLst/>
            <a:cxnLst/>
            <a:rect l="l" t="t" r="r" b="b"/>
            <a:pathLst>
              <a:path w="5793105">
                <a:moveTo>
                  <a:pt x="0" y="0"/>
                </a:moveTo>
                <a:lnTo>
                  <a:pt x="5792724" y="0"/>
                </a:lnTo>
              </a:path>
            </a:pathLst>
          </a:custGeom>
          <a:ln w="76200">
            <a:solidFill>
              <a:srgbClr val="6C1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055827" y="987805"/>
            <a:ext cx="15645384" cy="822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5827" y="2891282"/>
            <a:ext cx="8865235" cy="5579110"/>
            <a:chOff x="1055827" y="2891282"/>
            <a:chExt cx="8865235" cy="55791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5827" y="2891282"/>
              <a:ext cx="8865108" cy="3962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5827" y="3322574"/>
              <a:ext cx="5251958" cy="3962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1531" y="3322574"/>
              <a:ext cx="2982721" cy="3962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5827" y="3754247"/>
              <a:ext cx="1001013" cy="3962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0946" y="4187063"/>
              <a:ext cx="1756409" cy="3962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77055" y="4187063"/>
              <a:ext cx="1442720" cy="3962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42204" y="4187063"/>
              <a:ext cx="967803" cy="3962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13830" y="4187063"/>
              <a:ext cx="1007745" cy="3962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86726" y="4187063"/>
              <a:ext cx="1662810" cy="3962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49993" y="4187063"/>
              <a:ext cx="526288" cy="3962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80946" y="4618355"/>
              <a:ext cx="1832483" cy="3962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51732" y="4618355"/>
              <a:ext cx="605536" cy="3962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96968" y="4618355"/>
              <a:ext cx="2354961" cy="3962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85913" y="4618355"/>
              <a:ext cx="438912" cy="3962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69605" y="4618355"/>
              <a:ext cx="1217460" cy="3962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25965" y="4618355"/>
              <a:ext cx="773429" cy="39623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80946" y="5049647"/>
              <a:ext cx="2008632" cy="39623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09060" y="5049647"/>
              <a:ext cx="967435" cy="3962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05172" y="5049647"/>
              <a:ext cx="1752473" cy="3962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80946" y="5482463"/>
              <a:ext cx="1229995" cy="39623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147060" y="5482463"/>
              <a:ext cx="441198" cy="3962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529583" y="5482463"/>
              <a:ext cx="2011680" cy="3962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494019" y="5482463"/>
              <a:ext cx="727455" cy="39623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129527" y="5482463"/>
              <a:ext cx="1402842" cy="3962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464806" y="5482463"/>
              <a:ext cx="1219200" cy="39623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21522" y="5482463"/>
              <a:ext cx="773429" cy="39623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980946" y="5914008"/>
              <a:ext cx="1466215" cy="39623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563111" y="5914008"/>
              <a:ext cx="1258442" cy="39623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60619" y="5914008"/>
              <a:ext cx="441198" cy="39623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533644" y="5914008"/>
              <a:ext cx="1922145" cy="39623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586726" y="5914008"/>
              <a:ext cx="1470025" cy="39623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151874" y="5914008"/>
              <a:ext cx="741045" cy="39623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980946" y="6345301"/>
              <a:ext cx="2085086" cy="39623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131564" y="6345301"/>
              <a:ext cx="2026919" cy="39623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201410" y="6345301"/>
              <a:ext cx="741044" cy="39623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981698" y="6345301"/>
              <a:ext cx="854049" cy="39623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882381" y="6345301"/>
              <a:ext cx="2031619" cy="39623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980946" y="6778116"/>
              <a:ext cx="727862" cy="39624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616708" y="6778116"/>
              <a:ext cx="1664589" cy="39624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201667" y="6778116"/>
              <a:ext cx="595376" cy="39624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736592" y="6778116"/>
              <a:ext cx="1861185" cy="39624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516877" y="6778116"/>
              <a:ext cx="727455" cy="39624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152386" y="6778116"/>
              <a:ext cx="1057046" cy="3962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980946" y="7209409"/>
              <a:ext cx="960488" cy="39623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868167" y="7209409"/>
              <a:ext cx="441197" cy="39623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250692" y="7209409"/>
              <a:ext cx="1357883" cy="39623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547616" y="7209409"/>
              <a:ext cx="727456" cy="39623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183124" y="7209409"/>
              <a:ext cx="2356485" cy="39623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69377" y="7209409"/>
              <a:ext cx="441198" cy="39623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851902" y="7209409"/>
              <a:ext cx="1755648" cy="39623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980946" y="7640701"/>
              <a:ext cx="1661668" cy="39623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581400" y="7640701"/>
              <a:ext cx="457200" cy="39623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896867" y="7640701"/>
              <a:ext cx="1029462" cy="39623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866131" y="7640701"/>
              <a:ext cx="894283" cy="39623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80946" y="8073897"/>
              <a:ext cx="1451483" cy="3962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375660" y="8073897"/>
              <a:ext cx="1219708" cy="39623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511039" y="8073897"/>
              <a:ext cx="528320" cy="39623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997195" y="8073897"/>
              <a:ext cx="1825752" cy="39623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760718" y="8073897"/>
              <a:ext cx="2036572" cy="396239"/>
            </a:xfrm>
            <a:prstGeom prst="rect">
              <a:avLst/>
            </a:prstGeom>
          </p:spPr>
        </p:pic>
      </p:grpSp>
      <p:sp>
        <p:nvSpPr>
          <p:cNvPr id="62" name="object 62"/>
          <p:cNvSpPr txBox="1"/>
          <p:nvPr/>
        </p:nvSpPr>
        <p:spPr>
          <a:xfrm>
            <a:off x="1323594" y="4157598"/>
            <a:ext cx="520065" cy="5172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9250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latin typeface="Segoe UI Symbol"/>
                <a:cs typeface="Segoe UI Symbol"/>
              </a:rPr>
              <a:t>⚬</a:t>
            </a:r>
            <a:endParaRPr sz="2600">
              <a:latin typeface="Segoe UI Symbol"/>
              <a:cs typeface="Segoe UI Symbol"/>
            </a:endParaRPr>
          </a:p>
          <a:p>
            <a:pPr>
              <a:lnSpc>
                <a:spcPct val="100000"/>
              </a:lnSpc>
            </a:pPr>
            <a:endParaRPr sz="3400">
              <a:latin typeface="Segoe UI Symbol"/>
              <a:cs typeface="Segoe UI Symbol"/>
            </a:endParaRPr>
          </a:p>
          <a:p>
            <a:pPr marL="349250">
              <a:lnSpc>
                <a:spcPct val="100000"/>
              </a:lnSpc>
              <a:spcBef>
                <a:spcPts val="2555"/>
              </a:spcBef>
            </a:pPr>
            <a:r>
              <a:rPr sz="2600" dirty="0">
                <a:latin typeface="Segoe UI Symbol"/>
                <a:cs typeface="Segoe UI Symbol"/>
              </a:rPr>
              <a:t>⚬</a:t>
            </a:r>
            <a:endParaRPr sz="2600">
              <a:latin typeface="Segoe UI Symbol"/>
              <a:cs typeface="Segoe UI Symbol"/>
            </a:endParaRPr>
          </a:p>
          <a:p>
            <a:pPr marL="349250">
              <a:lnSpc>
                <a:spcPct val="100000"/>
              </a:lnSpc>
              <a:spcBef>
                <a:spcPts val="280"/>
              </a:spcBef>
            </a:pPr>
            <a:r>
              <a:rPr sz="2600" dirty="0">
                <a:latin typeface="Segoe UI Symbol"/>
                <a:cs typeface="Segoe UI Symbol"/>
              </a:rPr>
              <a:t>⚬</a:t>
            </a:r>
            <a:endParaRPr sz="2600">
              <a:latin typeface="Segoe UI Symbol"/>
              <a:cs typeface="Segoe UI Symbol"/>
            </a:endParaRPr>
          </a:p>
          <a:p>
            <a:pPr>
              <a:lnSpc>
                <a:spcPct val="100000"/>
              </a:lnSpc>
            </a:pPr>
            <a:endParaRPr sz="3400">
              <a:latin typeface="Segoe UI Symbol"/>
              <a:cs typeface="Segoe UI Symbol"/>
            </a:endParaRPr>
          </a:p>
          <a:p>
            <a:pPr marR="5080" algn="r">
              <a:lnSpc>
                <a:spcPct val="100000"/>
              </a:lnSpc>
              <a:spcBef>
                <a:spcPts val="2555"/>
              </a:spcBef>
            </a:pPr>
            <a:r>
              <a:rPr sz="2600" dirty="0">
                <a:latin typeface="Segoe UI Symbol"/>
                <a:cs typeface="Segoe UI Symbol"/>
              </a:rPr>
              <a:t>⚬</a:t>
            </a:r>
            <a:endParaRPr sz="2600">
              <a:latin typeface="Segoe UI Symbol"/>
              <a:cs typeface="Segoe UI Symbol"/>
            </a:endParaRPr>
          </a:p>
          <a:p>
            <a:pPr marR="5080" algn="r">
              <a:lnSpc>
                <a:spcPct val="100000"/>
              </a:lnSpc>
              <a:spcBef>
                <a:spcPts val="275"/>
              </a:spcBef>
            </a:pPr>
            <a:r>
              <a:rPr sz="2600" dirty="0">
                <a:latin typeface="Segoe UI Symbol"/>
                <a:cs typeface="Segoe UI Symbol"/>
              </a:rPr>
              <a:t>⚬</a:t>
            </a:r>
            <a:endParaRPr sz="2600">
              <a:latin typeface="Segoe UI Symbol"/>
              <a:cs typeface="Segoe UI Symbol"/>
            </a:endParaRPr>
          </a:p>
          <a:p>
            <a:pPr marR="5080" algn="r">
              <a:lnSpc>
                <a:spcPct val="100000"/>
              </a:lnSpc>
              <a:spcBef>
                <a:spcPts val="295"/>
              </a:spcBef>
            </a:pPr>
            <a:r>
              <a:rPr sz="2600" dirty="0">
                <a:latin typeface="Segoe UI Symbol"/>
                <a:cs typeface="Segoe UI Symbol"/>
              </a:rPr>
              <a:t>⚬</a:t>
            </a:r>
            <a:endParaRPr sz="2600">
              <a:latin typeface="Segoe UI Symbol"/>
              <a:cs typeface="Segoe UI Symbo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50">
              <a:latin typeface="Segoe UI Symbol"/>
              <a:cs typeface="Segoe UI Symbol"/>
            </a:endParaRPr>
          </a:p>
          <a:p>
            <a:pPr marL="12700">
              <a:lnSpc>
                <a:spcPct val="100000"/>
              </a:lnSpc>
            </a:pPr>
            <a:r>
              <a:rPr sz="2600" dirty="0">
                <a:latin typeface="Arial MT"/>
                <a:cs typeface="Arial MT"/>
              </a:rPr>
              <a:t>•</a:t>
            </a:r>
            <a:endParaRPr sz="2600">
              <a:latin typeface="Arial MT"/>
              <a:cs typeface="Arial MT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1616709" y="8936431"/>
            <a:ext cx="10386377" cy="829055"/>
            <a:chOff x="1616710" y="8936431"/>
            <a:chExt cx="8279765" cy="829310"/>
          </a:xfrm>
        </p:grpSpPr>
        <p:pic>
          <p:nvPicPr>
            <p:cNvPr id="64" name="object 6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16710" y="8936431"/>
              <a:ext cx="1390777" cy="39624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958084" y="8936431"/>
              <a:ext cx="905256" cy="39624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817620" y="8936431"/>
              <a:ext cx="976579" cy="39624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736592" y="8936431"/>
              <a:ext cx="1024127" cy="39624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719572" y="8936431"/>
              <a:ext cx="523494" cy="39624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175501" y="8936431"/>
              <a:ext cx="582929" cy="39624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564122" y="8936431"/>
              <a:ext cx="173735" cy="39624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650989" y="8936431"/>
              <a:ext cx="532638" cy="39624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006081" y="8936431"/>
              <a:ext cx="176783" cy="396240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094474" y="8936431"/>
              <a:ext cx="817245" cy="396240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853425" y="8936431"/>
              <a:ext cx="523494" cy="396240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307578" y="8936431"/>
              <a:ext cx="640079" cy="39624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892793" y="8936431"/>
              <a:ext cx="438911" cy="39624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90557" y="8936431"/>
              <a:ext cx="605535" cy="39624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616710" y="9369247"/>
              <a:ext cx="1444752" cy="396239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10226040" y="2705100"/>
            <a:ext cx="3554095" cy="5765036"/>
            <a:chOff x="10226040" y="3640835"/>
            <a:chExt cx="3554095" cy="4508500"/>
          </a:xfrm>
        </p:grpSpPr>
        <p:pic>
          <p:nvPicPr>
            <p:cNvPr id="80" name="object 8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0245090" y="3688723"/>
              <a:ext cx="3515867" cy="4441053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0245090" y="3659885"/>
              <a:ext cx="3515995" cy="4470400"/>
            </a:xfrm>
            <a:custGeom>
              <a:avLst/>
              <a:gdLst/>
              <a:ahLst/>
              <a:cxnLst/>
              <a:rect l="l" t="t" r="r" b="b"/>
              <a:pathLst>
                <a:path w="3515994" h="4470400">
                  <a:moveTo>
                    <a:pt x="0" y="4469891"/>
                  </a:moveTo>
                  <a:lnTo>
                    <a:pt x="3515867" y="4469891"/>
                  </a:lnTo>
                  <a:lnTo>
                    <a:pt x="3515867" y="0"/>
                  </a:lnTo>
                  <a:lnTo>
                    <a:pt x="0" y="0"/>
                  </a:lnTo>
                  <a:lnTo>
                    <a:pt x="0" y="4469891"/>
                  </a:lnTo>
                  <a:close/>
                </a:path>
              </a:pathLst>
            </a:custGeom>
            <a:ln w="38099">
              <a:solidFill>
                <a:srgbClr val="6C1F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2" name="object 82"/>
          <p:cNvGrpSpPr/>
          <p:nvPr/>
        </p:nvGrpSpPr>
        <p:grpSpPr>
          <a:xfrm>
            <a:off x="13940028" y="2762927"/>
            <a:ext cx="4067810" cy="5386408"/>
            <a:chOff x="13940028" y="3640835"/>
            <a:chExt cx="4067810" cy="4508500"/>
          </a:xfrm>
        </p:grpSpPr>
        <p:pic>
          <p:nvPicPr>
            <p:cNvPr id="83" name="object 8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3969126" y="3890914"/>
              <a:ext cx="3788291" cy="4238863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3959078" y="3659885"/>
              <a:ext cx="4029710" cy="4470400"/>
            </a:xfrm>
            <a:custGeom>
              <a:avLst/>
              <a:gdLst/>
              <a:ahLst/>
              <a:cxnLst/>
              <a:rect l="l" t="t" r="r" b="b"/>
              <a:pathLst>
                <a:path w="4029709" h="4470400">
                  <a:moveTo>
                    <a:pt x="0" y="4469891"/>
                  </a:moveTo>
                  <a:lnTo>
                    <a:pt x="4029455" y="4469891"/>
                  </a:lnTo>
                  <a:lnTo>
                    <a:pt x="4029455" y="0"/>
                  </a:lnTo>
                  <a:lnTo>
                    <a:pt x="0" y="0"/>
                  </a:lnTo>
                  <a:lnTo>
                    <a:pt x="0" y="4469891"/>
                  </a:lnTo>
                  <a:close/>
                </a:path>
              </a:pathLst>
            </a:custGeom>
            <a:ln w="38100">
              <a:solidFill>
                <a:srgbClr val="6C1F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/>
          <p:nvPr/>
        </p:nvSpPr>
        <p:spPr>
          <a:xfrm>
            <a:off x="1056132" y="2171700"/>
            <a:ext cx="5793105" cy="0"/>
          </a:xfrm>
          <a:custGeom>
            <a:avLst/>
            <a:gdLst/>
            <a:ahLst/>
            <a:cxnLst/>
            <a:rect l="l" t="t" r="r" b="b"/>
            <a:pathLst>
              <a:path w="5793105">
                <a:moveTo>
                  <a:pt x="0" y="0"/>
                </a:moveTo>
                <a:lnTo>
                  <a:pt x="5792724" y="0"/>
                </a:lnTo>
              </a:path>
            </a:pathLst>
          </a:custGeom>
          <a:ln w="76200">
            <a:solidFill>
              <a:srgbClr val="6C1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6" name="object 86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1055827" y="987805"/>
            <a:ext cx="13766419" cy="822959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1843659" y="8470136"/>
            <a:ext cx="677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Drafted  common land policy in Rajasthan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9490"/>
            <a:ext cx="16383000" cy="756919"/>
          </a:xfrm>
        </p:spPr>
        <p:txBody>
          <a:bodyPr/>
          <a:lstStyle/>
          <a:p>
            <a:r>
              <a:rPr lang="en-US" dirty="0" smtClean="0"/>
              <a:t> Various government orders for development of Pastureland 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8077200" cy="787908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Including Pastureland </a:t>
            </a:r>
            <a:r>
              <a:rPr lang="en-US" sz="3200" dirty="0" smtClean="0"/>
              <a:t>development </a:t>
            </a:r>
            <a:r>
              <a:rPr lang="en-US" sz="3200" dirty="0" smtClean="0"/>
              <a:t>work in gram </a:t>
            </a:r>
            <a:r>
              <a:rPr lang="en-US" sz="3200" dirty="0" err="1" smtClean="0"/>
              <a:t>sabha</a:t>
            </a:r>
            <a:r>
              <a:rPr lang="en-US" sz="3200" dirty="0" smtClean="0"/>
              <a:t> on priority bases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65% NRM work  sanction Pastureland development work and water conservation on priority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90% work in  PD estimate is </a:t>
            </a:r>
            <a:r>
              <a:rPr lang="en-US" sz="3200" dirty="0" err="1" smtClean="0"/>
              <a:t>labour</a:t>
            </a:r>
            <a:r>
              <a:rPr lang="en-US" sz="3200" dirty="0" smtClean="0"/>
              <a:t> part provide employment to the villagers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 smtClean="0"/>
              <a:t>Shamlat</a:t>
            </a:r>
            <a:r>
              <a:rPr lang="en-US" sz="3200" dirty="0" smtClean="0"/>
              <a:t> </a:t>
            </a:r>
            <a:r>
              <a:rPr lang="en-US" sz="3200" dirty="0" err="1" smtClean="0"/>
              <a:t>abhiyan</a:t>
            </a:r>
            <a:r>
              <a:rPr lang="en-US" sz="3200" dirty="0" smtClean="0"/>
              <a:t>  campaign  by government to take it forward 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3 tier institutional arrangement  for governance of  these pasturelands 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 smtClean="0"/>
              <a:t>Banjar</a:t>
            </a:r>
            <a:r>
              <a:rPr lang="en-US" sz="3200" dirty="0" smtClean="0"/>
              <a:t> </a:t>
            </a:r>
            <a:r>
              <a:rPr lang="en-US" sz="3200" dirty="0" err="1" smtClean="0"/>
              <a:t>bhoomi</a:t>
            </a:r>
            <a:r>
              <a:rPr lang="en-US" sz="3200" dirty="0" smtClean="0"/>
              <a:t> development board  was formed to develop these pasturelands 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/>
              <a:t>Working on public –private partnership model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endParaRPr lang="en-IN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455357"/>
              </p:ext>
            </p:extLst>
          </p:nvPr>
        </p:nvGraphicFramePr>
        <p:xfrm>
          <a:off x="9677400" y="2933700"/>
          <a:ext cx="7375814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Acrobat Document" r:id="rId3" imgW="5828911" imgH="7543485" progId="Acrobat.Document.DC">
                  <p:embed/>
                </p:oleObj>
              </mc:Choice>
              <mc:Fallback>
                <p:oleObj name="Acrobat Document" r:id="rId3" imgW="5828911" imgH="754348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77400" y="2933700"/>
                        <a:ext cx="7375814" cy="601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759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5827" y="3097402"/>
            <a:ext cx="1038860" cy="396240"/>
            <a:chOff x="1055827" y="3097402"/>
            <a:chExt cx="1038860" cy="3962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5827" y="3097402"/>
              <a:ext cx="642366" cy="3962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8713" y="3097402"/>
              <a:ext cx="445769" cy="39624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2505455" y="3097402"/>
            <a:ext cx="7510780" cy="396240"/>
            <a:chOff x="2505455" y="3097402"/>
            <a:chExt cx="7510780" cy="39624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05455" y="3097402"/>
              <a:ext cx="4476356" cy="3962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93890" y="3097402"/>
              <a:ext cx="454151" cy="3962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85558" y="3097402"/>
              <a:ext cx="1063244" cy="3962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59977" y="3097402"/>
              <a:ext cx="1556003" cy="39624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055827" y="3554603"/>
            <a:ext cx="8959215" cy="396240"/>
            <a:chOff x="1055827" y="3554603"/>
            <a:chExt cx="8959215" cy="39624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5827" y="3554603"/>
              <a:ext cx="1498600" cy="3962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16124" y="3554603"/>
              <a:ext cx="1859152" cy="3962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32731" y="3554603"/>
              <a:ext cx="1591055" cy="3962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28716" y="3554603"/>
              <a:ext cx="1092098" cy="3962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39381" y="3554603"/>
              <a:ext cx="3275076" cy="396239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055827" y="4011803"/>
            <a:ext cx="7889240" cy="396240"/>
            <a:chOff x="1055827" y="4011803"/>
            <a:chExt cx="7889240" cy="396240"/>
          </a:xfrm>
        </p:grpSpPr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5827" y="4011803"/>
              <a:ext cx="1205268" cy="3962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00655" y="4011803"/>
              <a:ext cx="901598" cy="39623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41904" y="4011803"/>
              <a:ext cx="881481" cy="39623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67911" y="4011803"/>
              <a:ext cx="1752218" cy="3962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84875" y="4011803"/>
              <a:ext cx="259079" cy="3962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14416" y="4011803"/>
              <a:ext cx="134112" cy="39623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81472" y="4011803"/>
              <a:ext cx="482346" cy="3962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91427" y="4011803"/>
              <a:ext cx="1000505" cy="3962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81698" y="4011803"/>
              <a:ext cx="1066190" cy="39623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960105" y="4011803"/>
              <a:ext cx="984884" cy="3962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48014" y="4011803"/>
              <a:ext cx="134111" cy="396239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959610" y="4468952"/>
            <a:ext cx="6336030" cy="396875"/>
            <a:chOff x="1959610" y="4468952"/>
            <a:chExt cx="6336030" cy="396875"/>
          </a:xfrm>
        </p:grpSpPr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959610" y="4468952"/>
              <a:ext cx="1825752" cy="39654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23132" y="4468952"/>
              <a:ext cx="2036572" cy="39654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76900" y="4468952"/>
              <a:ext cx="204215" cy="39654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779007" y="4468952"/>
              <a:ext cx="1615439" cy="39654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304786" y="4468952"/>
              <a:ext cx="990346" cy="396544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1959610" y="4926457"/>
            <a:ext cx="4196080" cy="396240"/>
            <a:chOff x="1959610" y="4926457"/>
            <a:chExt cx="4196080" cy="396240"/>
          </a:xfrm>
        </p:grpSpPr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959610" y="4926457"/>
              <a:ext cx="1054709" cy="39623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951988" y="4926457"/>
              <a:ext cx="1248156" cy="39623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113276" y="4926457"/>
              <a:ext cx="815644" cy="39623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881372" y="4926457"/>
              <a:ext cx="1248155" cy="39623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951219" y="4926457"/>
              <a:ext cx="204215" cy="396239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1959610" y="5383657"/>
            <a:ext cx="7039609" cy="396240"/>
            <a:chOff x="1959610" y="5383657"/>
            <a:chExt cx="7039609" cy="396240"/>
          </a:xfrm>
        </p:grpSpPr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959610" y="5383657"/>
              <a:ext cx="1131163" cy="39623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929127" y="5383657"/>
              <a:ext cx="3046349" cy="39623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823204" y="5383657"/>
              <a:ext cx="1341501" cy="39623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085330" y="5383657"/>
              <a:ext cx="1913635" cy="396239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1645157" y="3067938"/>
            <a:ext cx="710565" cy="3166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>
              <a:lnSpc>
                <a:spcPct val="100000"/>
              </a:lnSpc>
              <a:spcBef>
                <a:spcPts val="100"/>
              </a:spcBef>
            </a:pPr>
            <a:r>
              <a:rPr sz="2600" spc="-5" dirty="0">
                <a:latin typeface="Courier New"/>
                <a:cs typeface="Courier New"/>
              </a:rPr>
              <a:t>ˢᵗ</a:t>
            </a:r>
            <a:endParaRPr sz="26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9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8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sz="2600" dirty="0">
                <a:latin typeface="Segoe UI Symbol"/>
                <a:cs typeface="Segoe UI Symbol"/>
              </a:rPr>
              <a:t>⚬</a:t>
            </a:r>
            <a:endParaRPr sz="2600">
              <a:latin typeface="Segoe UI Symbol"/>
              <a:cs typeface="Segoe UI Symbo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2600" dirty="0">
                <a:latin typeface="Segoe UI Symbol"/>
                <a:cs typeface="Segoe UI Symbol"/>
              </a:rPr>
              <a:t>⚬</a:t>
            </a:r>
            <a:endParaRPr sz="2600">
              <a:latin typeface="Segoe UI Symbol"/>
              <a:cs typeface="Segoe UI Symbo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600" dirty="0">
                <a:latin typeface="Segoe UI Symbol"/>
                <a:cs typeface="Segoe UI Symbol"/>
              </a:rPr>
              <a:t>⚬</a:t>
            </a:r>
            <a:endParaRPr sz="2600">
              <a:latin typeface="Segoe UI Symbol"/>
              <a:cs typeface="Segoe UI Symbo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600" dirty="0">
                <a:latin typeface="Segoe UI Symbol"/>
                <a:cs typeface="Segoe UI Symbol"/>
              </a:rPr>
              <a:t>⚬</a:t>
            </a:r>
            <a:endParaRPr sz="2600">
              <a:latin typeface="Segoe UI Symbol"/>
              <a:cs typeface="Segoe UI Symbo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1958085" y="5840857"/>
            <a:ext cx="7566659" cy="396240"/>
            <a:chOff x="1958085" y="5840857"/>
            <a:chExt cx="7566659" cy="396240"/>
          </a:xfrm>
        </p:grpSpPr>
        <p:pic>
          <p:nvPicPr>
            <p:cNvPr id="47" name="object 4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58085" y="5840857"/>
              <a:ext cx="1001839" cy="39623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834639" y="5840857"/>
              <a:ext cx="3376422" cy="39623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050279" y="5840857"/>
              <a:ext cx="1829180" cy="39623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696453" y="5840857"/>
              <a:ext cx="356616" cy="39623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874761" y="5840857"/>
              <a:ext cx="1649602" cy="396239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1958085" y="6298057"/>
            <a:ext cx="951230" cy="396240"/>
            <a:chOff x="1958085" y="6298057"/>
            <a:chExt cx="951230" cy="396240"/>
          </a:xfrm>
        </p:grpSpPr>
        <p:pic>
          <p:nvPicPr>
            <p:cNvPr id="53" name="object 5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58085" y="6298057"/>
              <a:ext cx="896480" cy="39623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705099" y="6298057"/>
              <a:ext cx="204215" cy="396239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1055827" y="7212838"/>
            <a:ext cx="8625840" cy="396240"/>
            <a:chOff x="1055827" y="7212838"/>
            <a:chExt cx="8625840" cy="396240"/>
          </a:xfrm>
        </p:grpSpPr>
        <p:pic>
          <p:nvPicPr>
            <p:cNvPr id="56" name="object 5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55827" y="7212838"/>
              <a:ext cx="1390777" cy="39623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382012" y="7212838"/>
              <a:ext cx="1868932" cy="3962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195572" y="7212838"/>
              <a:ext cx="528320" cy="39623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681727" y="7212838"/>
              <a:ext cx="607568" cy="39623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225795" y="7212838"/>
              <a:ext cx="1837690" cy="39623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986269" y="7212838"/>
              <a:ext cx="727455" cy="39623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620253" y="7212838"/>
              <a:ext cx="1667509" cy="39623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240265" y="7212838"/>
              <a:ext cx="441198" cy="396239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1055827" y="7670038"/>
            <a:ext cx="2632710" cy="396240"/>
            <a:chOff x="1055827" y="7670038"/>
            <a:chExt cx="2632710" cy="396240"/>
          </a:xfrm>
        </p:grpSpPr>
        <p:pic>
          <p:nvPicPr>
            <p:cNvPr id="65" name="object 6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55827" y="7670038"/>
              <a:ext cx="607568" cy="39623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599946" y="7670038"/>
              <a:ext cx="1221295" cy="39623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59964" y="7670038"/>
              <a:ext cx="901598" cy="39623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511295" y="7670038"/>
              <a:ext cx="176784" cy="396239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10643616" y="2153411"/>
            <a:ext cx="6635750" cy="7530465"/>
            <a:chOff x="10643616" y="2153411"/>
            <a:chExt cx="6635750" cy="7530465"/>
          </a:xfrm>
        </p:grpSpPr>
        <p:pic>
          <p:nvPicPr>
            <p:cNvPr id="70" name="object 7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0662666" y="2172461"/>
              <a:ext cx="6597395" cy="7491983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0662666" y="2172461"/>
              <a:ext cx="6597650" cy="7492365"/>
            </a:xfrm>
            <a:custGeom>
              <a:avLst/>
              <a:gdLst/>
              <a:ahLst/>
              <a:cxnLst/>
              <a:rect l="l" t="t" r="r" b="b"/>
              <a:pathLst>
                <a:path w="6597650" h="7492365">
                  <a:moveTo>
                    <a:pt x="0" y="7491983"/>
                  </a:moveTo>
                  <a:lnTo>
                    <a:pt x="6597395" y="7491983"/>
                  </a:lnTo>
                  <a:lnTo>
                    <a:pt x="6597395" y="0"/>
                  </a:lnTo>
                  <a:lnTo>
                    <a:pt x="0" y="0"/>
                  </a:lnTo>
                  <a:lnTo>
                    <a:pt x="0" y="7491983"/>
                  </a:lnTo>
                  <a:close/>
                </a:path>
              </a:pathLst>
            </a:custGeom>
            <a:ln w="38100">
              <a:solidFill>
                <a:srgbClr val="6C1F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/>
          <p:nvPr/>
        </p:nvSpPr>
        <p:spPr>
          <a:xfrm>
            <a:off x="1056132" y="2171700"/>
            <a:ext cx="5793105" cy="0"/>
          </a:xfrm>
          <a:custGeom>
            <a:avLst/>
            <a:gdLst/>
            <a:ahLst/>
            <a:cxnLst/>
            <a:rect l="l" t="t" r="r" b="b"/>
            <a:pathLst>
              <a:path w="5793105">
                <a:moveTo>
                  <a:pt x="0" y="0"/>
                </a:moveTo>
                <a:lnTo>
                  <a:pt x="5792724" y="0"/>
                </a:lnTo>
              </a:path>
            </a:pathLst>
          </a:custGeom>
          <a:ln w="76200">
            <a:solidFill>
              <a:srgbClr val="6C1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3" name="object 73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055827" y="987805"/>
            <a:ext cx="13766419" cy="822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t="5555" r="-2057" b="4074"/>
          <a:stretch/>
        </p:blipFill>
        <p:spPr>
          <a:xfrm>
            <a:off x="7275240" y="1211954"/>
            <a:ext cx="6440760" cy="8488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5556" r="7202" b="5556"/>
          <a:stretch/>
        </p:blipFill>
        <p:spPr>
          <a:xfrm>
            <a:off x="13506448" y="1211954"/>
            <a:ext cx="4533902" cy="8001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8288000" cy="12119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kern="0" dirty="0" smtClean="0">
                <a:solidFill>
                  <a:sysClr val="windowText" lastClr="000000"/>
                </a:solidFill>
              </a:rPr>
              <a:t> Proactive government innovative initiatives for development of Pastureland </a:t>
            </a:r>
            <a:endParaRPr lang="en-IN" sz="40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28600" y="1211953"/>
            <a:ext cx="7334250" cy="886396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itchFamily="34" charset="0"/>
              <a:buChar char="•"/>
            </a:pPr>
            <a:r>
              <a:rPr lang="en-US" sz="3600" kern="0" dirty="0" smtClean="0">
                <a:solidFill>
                  <a:sysClr val="windowText" lastClr="000000"/>
                </a:solidFill>
              </a:rPr>
              <a:t>Formation of Empowered Task force at the State level including departments, Research institutions, academic universities and civil society organisations.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3600" kern="0" dirty="0">
              <a:solidFill>
                <a:sysClr val="windowText" lastClr="00000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3600" kern="0" dirty="0" smtClean="0">
                <a:solidFill>
                  <a:sysClr val="windowText" lastClr="000000"/>
                </a:solidFill>
              </a:rPr>
              <a:t>Engagement of Rajeevika (State Livelihood mission) with pastureland development. Possibility of non timber forest produce like grass and tree seeds, fruits, nursery, gum, etc.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3600" kern="0" dirty="0" smtClean="0">
                <a:solidFill>
                  <a:sysClr val="windowText" lastClr="000000"/>
                </a:solidFill>
              </a:rPr>
              <a:t>Issuance of enabling orders before 2</a:t>
            </a:r>
            <a:r>
              <a:rPr lang="en-US" sz="3600" kern="0" baseline="30000" dirty="0" smtClean="0">
                <a:solidFill>
                  <a:sysClr val="windowText" lastClr="000000"/>
                </a:solidFill>
              </a:rPr>
              <a:t>nd</a:t>
            </a:r>
            <a:r>
              <a:rPr lang="en-US" sz="3600" kern="0" dirty="0" smtClean="0">
                <a:solidFill>
                  <a:sysClr val="windowText" lastClr="000000"/>
                </a:solidFill>
              </a:rPr>
              <a:t> October Gram sabhas. Advisory to demarcate and secure the land, restoration measures, protection, </a:t>
            </a:r>
            <a:r>
              <a:rPr lang="en-US" sz="3600" kern="0" dirty="0" err="1" smtClean="0">
                <a:solidFill>
                  <a:sysClr val="windowText" lastClr="000000"/>
                </a:solidFill>
              </a:rPr>
              <a:t>etc</a:t>
            </a:r>
            <a:endParaRPr lang="en-US" sz="3600" kern="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31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1487</TotalTime>
  <Words>498</Words>
  <Application>Microsoft Office PowerPoint</Application>
  <PresentationFormat>Custom</PresentationFormat>
  <Paragraphs>140</Paragraphs>
  <Slides>31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Acrobat Document</vt:lpstr>
      <vt:lpstr>Restoring and Protecting Commons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Various government orders for development of Pastureland </vt:lpstr>
      <vt:lpstr>PowerPoint Presentation</vt:lpstr>
      <vt:lpstr>PowerPoint Presentation</vt:lpstr>
      <vt:lpstr>PowerPoint Presentation</vt:lpstr>
      <vt:lpstr>PowerPoint Presentation</vt:lpstr>
      <vt:lpstr>Case study - Kekeriya </vt:lpstr>
      <vt:lpstr>PowerPoint Presentation</vt:lpstr>
      <vt:lpstr>PowerPoint Presentation</vt:lpstr>
      <vt:lpstr>PowerPoint Presentation</vt:lpstr>
      <vt:lpstr>PowerPoint Presentation</vt:lpstr>
      <vt:lpstr>Cattle protection trench, Vegetative fence &amp;  Stone wall </vt:lpstr>
      <vt:lpstr>Soil moisture conservation initiatives</vt:lpstr>
      <vt:lpstr>PowerPoint Presentation</vt:lpstr>
      <vt:lpstr>Grass seeding  &amp; Plantation along with soil moisture conservation </vt:lpstr>
      <vt:lpstr>PowerPoint Presentation</vt:lpstr>
      <vt:lpstr>PowerPoint Presentation</vt:lpstr>
      <vt:lpstr>PowerPoint Presentation</vt:lpstr>
      <vt:lpstr>Grass seed collection </vt:lpstr>
      <vt:lpstr>Impact of Regeneration work done through community governance </vt:lpstr>
      <vt:lpstr>Impact of Regeneration work</vt:lpstr>
      <vt:lpstr>Community managed commons in Barundani village Mandalgarh</vt:lpstr>
      <vt:lpstr>PowerPoint Presentation</vt:lpstr>
      <vt:lpstr>PowerPoint Presentation</vt:lpstr>
      <vt:lpstr>Cartoons for awareness campaign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MGNREGS &amp; Rangeland Development.pptx</dc:title>
  <dc:creator>fes</dc:creator>
  <cp:lastModifiedBy>BANDANA</cp:lastModifiedBy>
  <cp:revision>27</cp:revision>
  <dcterms:created xsi:type="dcterms:W3CDTF">2024-07-15T09:55:05Z</dcterms:created>
  <dcterms:modified xsi:type="dcterms:W3CDTF">2024-07-29T19:28:00Z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2024-06-03T00:00:00Z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2024-07-15T00:00:00Z</vt:filetime>
  </property>
</Properties>
</file>